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6" r:id="rId5"/>
    <p:sldId id="262" r:id="rId6"/>
    <p:sldId id="267" r:id="rId7"/>
    <p:sldId id="268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34B"/>
    <a:srgbClr val="F05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66" d="100"/>
          <a:sy n="66" d="100"/>
        </p:scale>
        <p:origin x="528" y="52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B0B5ED3D-57DE-42ED-BE5C-F21A7B8CA5C6}"/>
              </a:ext>
            </a:extLst>
          </p:cNvPr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E258292F-5689-4D79-9096-85D06BA49B7B}"/>
              </a:ext>
            </a:extLst>
          </p:cNvPr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298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37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8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17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:a16="http://schemas.microsoft.com/office/drawing/2014/main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0" r:id="rId14"/>
    <p:sldLayoutId id="2147483661" r:id="rId15"/>
    <p:sldLayoutId id="2147483662" r:id="rId16"/>
    <p:sldLayoutId id="2147483670" r:id="rId17"/>
    <p:sldLayoutId id="2147483663" r:id="rId18"/>
    <p:sldLayoutId id="2147483664" r:id="rId19"/>
    <p:sldLayoutId id="2147483665" r:id="rId20"/>
    <p:sldLayoutId id="214748366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svg"/><Relationship Id="rId5" Type="http://schemas.openxmlformats.org/officeDocument/2006/relationships/image" Target="../media/image15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835DF8-ACB6-4ED8-BDE7-416BEA3D6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4"/>
          <a:stretch/>
        </p:blipFill>
        <p:spPr>
          <a:xfrm>
            <a:off x="6096000" y="-10103"/>
            <a:ext cx="6096000" cy="6868104"/>
          </a:xfrm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246001" y="2158894"/>
            <a:ext cx="8370000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266092" y="2611626"/>
            <a:ext cx="9830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КОМУНІКАТИВНИЙ МЕНЕДЖМЕНТ</a:t>
            </a:r>
          </a:p>
          <a:p>
            <a:pPr algn="ctr"/>
            <a:r>
              <a:rPr lang="en-US" sz="4800" dirty="0"/>
              <a:t>COMMUNICATIVE MANAGEMENT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1" name="Полилиния: фигура 9">
            <a:extLst>
              <a:ext uri="{FF2B5EF4-FFF2-40B4-BE49-F238E27FC236}">
                <a16:creationId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561001" y="81520"/>
            <a:ext cx="8370000" cy="789224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КИЇВСЬКИЙ НАЦІОНАЛЬНИЙ ТОРГОВЕЛЬНО-ЕКОНОМІЧНИЙ УНІВЕРСИТЕТ</a:t>
            </a:r>
          </a:p>
          <a:p>
            <a:pPr algn="ctr"/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КАФЕДРА ГОТЕЛЬНО-РЕСТОРАННОГО БІЗНЕСУ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3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247" y="192709"/>
            <a:ext cx="6297422" cy="2127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КОМУНІКАТИВНИЙ МЕНЕДЖМЕНТ: ЧОМУ ВИВЧАТИ СУЧАСНО І ПЕРСПЕКТИВНО? 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8A7E37-C3E4-4229-AD33-2534DF238E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1" y="346652"/>
            <a:ext cx="4140000" cy="612775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D172F6-5221-420F-8E26-ACC0484778F5}"/>
              </a:ext>
            </a:extLst>
          </p:cNvPr>
          <p:cNvSpPr txBox="1"/>
          <p:nvPr/>
        </p:nvSpPr>
        <p:spPr>
          <a:xfrm>
            <a:off x="5284453" y="3548771"/>
            <a:ext cx="3429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ПРОФЕСІЙНЕ СПІЛКУВАННЯ БУДЬ-ДЕ І БУДЬ-КОЛИ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D6734D0-B8C3-4798-A7A1-1A6B0053C46C}"/>
              </a:ext>
            </a:extLst>
          </p:cNvPr>
          <p:cNvSpPr/>
          <p:nvPr/>
        </p:nvSpPr>
        <p:spPr>
          <a:xfrm>
            <a:off x="5065905" y="4044317"/>
            <a:ext cx="3602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cs typeface="Arial" charset="0"/>
              </a:rPr>
              <a:t>“Головна причина, через яку у людей не виходить зробити кар</a:t>
            </a:r>
            <a:r>
              <a:rPr lang="uk-UA" sz="1600" b="1" dirty="0">
                <a:cs typeface="Times New Roman" pitchFamily="18" charset="0"/>
              </a:rPr>
              <a:t>’</a:t>
            </a:r>
            <a:r>
              <a:rPr lang="uk-UA" sz="1600" b="1" dirty="0">
                <a:cs typeface="Arial" charset="0"/>
              </a:rPr>
              <a:t>єру – погана взаємодія зі своїми колегами, невміння спілкуватися з </a:t>
            </a:r>
            <a:r>
              <a:rPr lang="uk-UA" sz="1600" b="1" dirty="0" smtClean="0">
                <a:cs typeface="Arial" charset="0"/>
              </a:rPr>
              <a:t>людьми..» </a:t>
            </a:r>
            <a:r>
              <a:rPr lang="uk-UA" sz="1600" b="1" i="1" dirty="0" smtClean="0">
                <a:cs typeface="Arial" charset="0"/>
              </a:rPr>
              <a:t>Л.Е.ЛІ </a:t>
            </a:r>
            <a:r>
              <a:rPr lang="uk-UA" sz="1600" b="1" i="1" dirty="0" err="1" smtClean="0">
                <a:cs typeface="Arial" charset="0"/>
              </a:rPr>
              <a:t>Яккока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601193-4DEE-43CD-BF61-40FC1BD3BC48}"/>
              </a:ext>
            </a:extLst>
          </p:cNvPr>
          <p:cNvSpPr txBox="1"/>
          <p:nvPr/>
        </p:nvSpPr>
        <p:spPr>
          <a:xfrm>
            <a:off x="5556851" y="5220928"/>
            <a:ext cx="258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КРИТИЧНЕ ТА КРЕАТИВНЕ МИСЛЕННЯ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FF127F-9369-4999-AF4D-4A924E1C2982}"/>
              </a:ext>
            </a:extLst>
          </p:cNvPr>
          <p:cNvSpPr/>
          <p:nvPr/>
        </p:nvSpPr>
        <p:spPr>
          <a:xfrm>
            <a:off x="5155343" y="5662580"/>
            <a:ext cx="3266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“Чим </a:t>
            </a:r>
            <a:r>
              <a:rPr lang="ru-RU" sz="1600" b="1" dirty="0" err="1"/>
              <a:t>важливіше</a:t>
            </a:r>
            <a:r>
              <a:rPr lang="ru-RU" sz="1600" b="1" dirty="0"/>
              <a:t> будь-яке </a:t>
            </a:r>
            <a:r>
              <a:rPr lang="ru-RU" sz="1600" b="1" dirty="0" err="1"/>
              <a:t>прагнення</a:t>
            </a:r>
            <a:r>
              <a:rPr lang="ru-RU" sz="1600" b="1" dirty="0"/>
              <a:t> </a:t>
            </a:r>
            <a:r>
              <a:rPr lang="ru-RU" sz="1600" b="1" dirty="0" err="1"/>
              <a:t>нашої</a:t>
            </a:r>
            <a:r>
              <a:rPr lang="ru-RU" sz="1600" b="1" dirty="0"/>
              <a:t> </a:t>
            </a:r>
            <a:r>
              <a:rPr lang="ru-RU" sz="1600" b="1" dirty="0" err="1"/>
              <a:t>душі</a:t>
            </a:r>
            <a:r>
              <a:rPr lang="ru-RU" sz="1600" b="1" dirty="0"/>
              <a:t> для </a:t>
            </a:r>
            <a:r>
              <a:rPr lang="ru-RU" sz="1600" b="1" dirty="0" err="1"/>
              <a:t>нашого</a:t>
            </a:r>
            <a:r>
              <a:rPr lang="ru-RU" sz="1600" b="1" dirty="0"/>
              <a:t> </a:t>
            </a:r>
            <a:r>
              <a:rPr lang="ru-RU" sz="1600" b="1" dirty="0" err="1"/>
              <a:t>розвитку</a:t>
            </a:r>
            <a:r>
              <a:rPr lang="ru-RU" sz="1600" b="1" dirty="0"/>
              <a:t>, </a:t>
            </a:r>
            <a:r>
              <a:rPr lang="ru-RU" sz="1600" b="1" dirty="0" err="1"/>
              <a:t>тим</a:t>
            </a:r>
            <a:r>
              <a:rPr lang="ru-RU" sz="1600" b="1" dirty="0"/>
              <a:t> </a:t>
            </a:r>
            <a:r>
              <a:rPr lang="ru-RU" sz="1600" b="1" dirty="0" err="1"/>
              <a:t>більше</a:t>
            </a:r>
            <a:r>
              <a:rPr lang="ru-RU" sz="1600" b="1" dirty="0"/>
              <a:t> </a:t>
            </a:r>
            <a:r>
              <a:rPr lang="ru-RU" sz="1600" b="1" dirty="0" smtClean="0"/>
              <a:t>опору </a:t>
            </a:r>
            <a:r>
              <a:rPr lang="ru-RU" sz="1600" b="1" dirty="0"/>
              <a:t>ми </a:t>
            </a:r>
            <a:r>
              <a:rPr lang="ru-RU" sz="1600" b="1" dirty="0" err="1"/>
              <a:t>будемо</a:t>
            </a:r>
            <a:r>
              <a:rPr lang="ru-RU" sz="1600" b="1" dirty="0"/>
              <a:t> </a:t>
            </a:r>
            <a:r>
              <a:rPr lang="ru-RU" sz="1600" b="1" dirty="0" err="1"/>
              <a:t>відчувати</a:t>
            </a:r>
            <a:r>
              <a:rPr lang="ru-RU" sz="1600" b="1" dirty="0"/>
              <a:t>, </a:t>
            </a:r>
            <a:r>
              <a:rPr lang="ru-RU" sz="1600" b="1" dirty="0" err="1"/>
              <a:t>слідуючи</a:t>
            </a:r>
            <a:r>
              <a:rPr lang="ru-RU" sz="1600" b="1" dirty="0"/>
              <a:t> </a:t>
            </a:r>
            <a:r>
              <a:rPr lang="ru-RU" sz="1600" b="1" dirty="0" err="1"/>
              <a:t>йому</a:t>
            </a:r>
            <a:r>
              <a:rPr lang="ru-RU" sz="1600" b="1" dirty="0" smtClean="0"/>
              <a:t>”.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i="1" dirty="0" err="1" smtClean="0"/>
              <a:t>Невідомий</a:t>
            </a:r>
            <a:r>
              <a:rPr lang="ru-RU" sz="1600" b="1" i="1" dirty="0" smtClean="0"/>
              <a:t> автор</a:t>
            </a:r>
            <a:endParaRPr lang="ru-RU" sz="1600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24174-3FA6-4E2C-8A8F-C8B4962D393E}"/>
              </a:ext>
            </a:extLst>
          </p:cNvPr>
          <p:cNvSpPr txBox="1"/>
          <p:nvPr/>
        </p:nvSpPr>
        <p:spPr>
          <a:xfrm>
            <a:off x="9492141" y="3548771"/>
            <a:ext cx="258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РОБОТА У КОМАНДІ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F4942B-456E-49C2-896E-2D178C6E578E}"/>
              </a:ext>
            </a:extLst>
          </p:cNvPr>
          <p:cNvSpPr/>
          <p:nvPr/>
        </p:nvSpPr>
        <p:spPr>
          <a:xfrm>
            <a:off x="8819710" y="4066172"/>
            <a:ext cx="34292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«</a:t>
            </a:r>
            <a:r>
              <a:rPr lang="ru-RU" sz="1600" b="1" dirty="0" err="1"/>
              <a:t>Об'єднуватися</a:t>
            </a:r>
            <a:r>
              <a:rPr lang="ru-RU" sz="1600" b="1" dirty="0"/>
              <a:t> разом - початок, бути разом - </a:t>
            </a:r>
            <a:r>
              <a:rPr lang="ru-RU" sz="1600" b="1" dirty="0" err="1"/>
              <a:t>прогрес</a:t>
            </a:r>
            <a:r>
              <a:rPr lang="ru-RU" sz="1600" b="1" dirty="0"/>
              <a:t>, і </a:t>
            </a:r>
            <a:r>
              <a:rPr lang="ru-RU" sz="1600" b="1" dirty="0" err="1"/>
              <a:t>працювати</a:t>
            </a:r>
            <a:r>
              <a:rPr lang="ru-RU" sz="1600" b="1" dirty="0"/>
              <a:t> разом - </a:t>
            </a:r>
            <a:r>
              <a:rPr lang="ru-RU" sz="1600" b="1" dirty="0" err="1"/>
              <a:t>успіх</a:t>
            </a:r>
            <a:r>
              <a:rPr lang="ru-RU" sz="1600" b="1" dirty="0"/>
              <a:t>.» </a:t>
            </a:r>
          </a:p>
          <a:p>
            <a:pPr algn="just"/>
            <a:r>
              <a:rPr lang="ru-RU" sz="1600" b="1" i="1" dirty="0" err="1" smtClean="0"/>
              <a:t>Henry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Ford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A13629-6310-4C5D-8932-83BB51D36665}"/>
              </a:ext>
            </a:extLst>
          </p:cNvPr>
          <p:cNvSpPr txBox="1"/>
          <p:nvPr/>
        </p:nvSpPr>
        <p:spPr>
          <a:xfrm>
            <a:off x="8906237" y="5233036"/>
            <a:ext cx="323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ПРОФЕСІЙНИЙ АПГРЕЙД ТА РОЗВИТОК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F4EB4AF-2B5E-40E7-B149-AF656EDE95A2}"/>
              </a:ext>
            </a:extLst>
          </p:cNvPr>
          <p:cNvSpPr/>
          <p:nvPr/>
        </p:nvSpPr>
        <p:spPr>
          <a:xfrm>
            <a:off x="8916274" y="6058903"/>
            <a:ext cx="3026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Ми </a:t>
            </a:r>
            <a:r>
              <a:rPr lang="ru-RU" sz="1600" b="1" dirty="0" err="1"/>
              <a:t>знаємо</a:t>
            </a:r>
            <a:r>
              <a:rPr lang="ru-RU" sz="1600" b="1" dirty="0"/>
              <a:t>, </a:t>
            </a:r>
            <a:r>
              <a:rPr lang="ru-RU" sz="1600" b="1" dirty="0" err="1"/>
              <a:t>хто</a:t>
            </a:r>
            <a:r>
              <a:rPr lang="ru-RU" sz="1600" b="1" dirty="0"/>
              <a:t> ми є, але не </a:t>
            </a:r>
            <a:r>
              <a:rPr lang="ru-RU" sz="1600" b="1" dirty="0" err="1"/>
              <a:t>знаємо</a:t>
            </a:r>
            <a:r>
              <a:rPr lang="ru-RU" sz="1600" b="1" dirty="0"/>
              <a:t>, ким ми </a:t>
            </a:r>
            <a:r>
              <a:rPr lang="ru-RU" sz="1600" b="1" dirty="0" err="1"/>
              <a:t>можемо</a:t>
            </a:r>
            <a:r>
              <a:rPr lang="ru-RU" sz="1600" b="1" dirty="0"/>
              <a:t> бути. - </a:t>
            </a:r>
            <a:r>
              <a:rPr lang="ru-RU" sz="1600" b="1" i="1" dirty="0" err="1"/>
              <a:t>Вільям</a:t>
            </a:r>
            <a:r>
              <a:rPr lang="ru-RU" sz="1600" b="1" i="1" dirty="0"/>
              <a:t> </a:t>
            </a:r>
            <a:r>
              <a:rPr lang="ru-RU" sz="1600" b="1" i="1" dirty="0" err="1"/>
              <a:t>Шекспір</a:t>
            </a:r>
            <a:endParaRPr lang="ru-RU" sz="1600" b="1" i="1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9A324AC-0710-498D-9B89-070332B665AE}"/>
              </a:ext>
            </a:extLst>
          </p:cNvPr>
          <p:cNvSpPr/>
          <p:nvPr/>
        </p:nvSpPr>
        <p:spPr>
          <a:xfrm>
            <a:off x="4708054" y="3675880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01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A9BA92-4ECA-4F40-8436-0FEC1720D703}"/>
              </a:ext>
            </a:extLst>
          </p:cNvPr>
          <p:cNvSpPr txBox="1"/>
          <p:nvPr/>
        </p:nvSpPr>
        <p:spPr>
          <a:xfrm>
            <a:off x="9039958" y="39795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25" name="Прямоугольник: скругленные углы 15">
            <a:extLst>
              <a:ext uri="{FF2B5EF4-FFF2-40B4-BE49-F238E27FC236}">
                <a16:creationId xmlns:a16="http://schemas.microsoft.com/office/drawing/2014/main" id="{09A324AC-0710-498D-9B89-070332B665AE}"/>
              </a:ext>
            </a:extLst>
          </p:cNvPr>
          <p:cNvSpPr/>
          <p:nvPr/>
        </p:nvSpPr>
        <p:spPr>
          <a:xfrm>
            <a:off x="4691783" y="5720430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02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6" name="Прямоугольник: скругленные углы 15">
            <a:extLst>
              <a:ext uri="{FF2B5EF4-FFF2-40B4-BE49-F238E27FC236}">
                <a16:creationId xmlns:a16="http://schemas.microsoft.com/office/drawing/2014/main" id="{09A324AC-0710-498D-9B89-070332B665AE}"/>
              </a:ext>
            </a:extLst>
          </p:cNvPr>
          <p:cNvSpPr/>
          <p:nvPr/>
        </p:nvSpPr>
        <p:spPr>
          <a:xfrm>
            <a:off x="8646823" y="3645900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03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7" name="Прямоугольник: скругленные углы 15">
            <a:extLst>
              <a:ext uri="{FF2B5EF4-FFF2-40B4-BE49-F238E27FC236}">
                <a16:creationId xmlns:a16="http://schemas.microsoft.com/office/drawing/2014/main" id="{09A324AC-0710-498D-9B89-070332B665AE}"/>
              </a:ext>
            </a:extLst>
          </p:cNvPr>
          <p:cNvSpPr/>
          <p:nvPr/>
        </p:nvSpPr>
        <p:spPr>
          <a:xfrm>
            <a:off x="8654177" y="5699832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04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369" y="79258"/>
            <a:ext cx="6886066" cy="241538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ВИВЧАТИ ДИСЦИПЛІНУ </a:t>
            </a:r>
            <a:r>
              <a:rPr lang="ru-RU" sz="4000" b="1" dirty="0" smtClean="0">
                <a:solidFill>
                  <a:schemeClr val="accent2"/>
                </a:solidFill>
              </a:rPr>
              <a:t>КОМУНІКАТИВНИЙ МЕНЕДЖМЕНТ– </a:t>
            </a:r>
            <a:r>
              <a:rPr lang="ru-RU" sz="4000" b="1" dirty="0" smtClean="0"/>
              <a:t>ЦЕ:</a:t>
            </a:r>
            <a:endParaRPr lang="ru-RU" sz="40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30E8C0-81B1-4A4D-9C00-DC281331C8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9A4C0DD-BAAA-4049-9F83-4C70C08B620F}"/>
              </a:ext>
            </a:extLst>
          </p:cNvPr>
          <p:cNvSpPr/>
          <p:nvPr/>
        </p:nvSpPr>
        <p:spPr>
          <a:xfrm rot="2689455">
            <a:off x="6550219" y="144154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BCE176-3A3A-4219-960B-7E88364E244F}"/>
              </a:ext>
            </a:extLst>
          </p:cNvPr>
          <p:cNvSpPr txBox="1"/>
          <p:nvPr/>
        </p:nvSpPr>
        <p:spPr>
          <a:xfrm>
            <a:off x="6609241" y="151756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9F2AD0-04E1-4AB9-AC87-3EC9149691A9}"/>
              </a:ext>
            </a:extLst>
          </p:cNvPr>
          <p:cNvSpPr txBox="1"/>
          <p:nvPr/>
        </p:nvSpPr>
        <p:spPr>
          <a:xfrm>
            <a:off x="7491000" y="1232724"/>
            <a:ext cx="44619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dirty="0">
                <a:solidFill>
                  <a:schemeClr val="bg1"/>
                </a:solidFill>
              </a:rPr>
              <a:t>Здатність застосовувати знання у практичних ситуаціях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CC53EC2-8418-4A1F-B254-1AB8B43FF781}"/>
              </a:ext>
            </a:extLst>
          </p:cNvPr>
          <p:cNvSpPr/>
          <p:nvPr/>
        </p:nvSpPr>
        <p:spPr>
          <a:xfrm rot="2689455">
            <a:off x="6549378" y="274609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AE90AF-0C49-4E70-801F-C742A62FEB2D}"/>
              </a:ext>
            </a:extLst>
          </p:cNvPr>
          <p:cNvSpPr txBox="1"/>
          <p:nvPr/>
        </p:nvSpPr>
        <p:spPr>
          <a:xfrm>
            <a:off x="6608400" y="282211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F3D990B-820E-4EAF-82B8-E58645BD3D44}"/>
              </a:ext>
            </a:extLst>
          </p:cNvPr>
          <p:cNvSpPr/>
          <p:nvPr/>
        </p:nvSpPr>
        <p:spPr>
          <a:xfrm rot="2689455">
            <a:off x="6549377" y="405064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18981D-1086-4742-A85D-E28A164760EB}"/>
              </a:ext>
            </a:extLst>
          </p:cNvPr>
          <p:cNvSpPr txBox="1"/>
          <p:nvPr/>
        </p:nvSpPr>
        <p:spPr>
          <a:xfrm>
            <a:off x="6608399" y="412666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9F2AD0-04E1-4AB9-AC87-3EC9149691A9}"/>
              </a:ext>
            </a:extLst>
          </p:cNvPr>
          <p:cNvSpPr txBox="1"/>
          <p:nvPr/>
        </p:nvSpPr>
        <p:spPr>
          <a:xfrm>
            <a:off x="7503218" y="2494641"/>
            <a:ext cx="44619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dirty="0" smtClean="0">
                <a:solidFill>
                  <a:schemeClr val="bg1"/>
                </a:solidFill>
              </a:rPr>
              <a:t>Долати комунікативні бар</a:t>
            </a:r>
            <a:r>
              <a:rPr lang="en-US" sz="2500" dirty="0" smtClean="0">
                <a:solidFill>
                  <a:schemeClr val="bg1"/>
                </a:solidFill>
              </a:rPr>
              <a:t>’</a:t>
            </a:r>
            <a:r>
              <a:rPr lang="uk-UA" sz="2500" dirty="0" err="1" smtClean="0">
                <a:solidFill>
                  <a:schemeClr val="bg1"/>
                </a:solidFill>
              </a:rPr>
              <a:t>єри</a:t>
            </a:r>
            <a:r>
              <a:rPr lang="uk-UA" sz="2500" dirty="0" smtClean="0">
                <a:solidFill>
                  <a:schemeClr val="bg1"/>
                </a:solidFill>
              </a:rPr>
              <a:t> у спілкуванні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9F2AD0-04E1-4AB9-AC87-3EC9149691A9}"/>
              </a:ext>
            </a:extLst>
          </p:cNvPr>
          <p:cNvSpPr txBox="1"/>
          <p:nvPr/>
        </p:nvSpPr>
        <p:spPr>
          <a:xfrm>
            <a:off x="7508563" y="3882475"/>
            <a:ext cx="446191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dirty="0" smtClean="0">
                <a:solidFill>
                  <a:schemeClr val="bg1"/>
                </a:solidFill>
              </a:rPr>
              <a:t>Вміти вирішувати конфліктні ситуації у професійному середовищі і не тільки</a:t>
            </a:r>
            <a:endParaRPr lang="ru-RU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72D0B9-877D-4A78-9025-A564DF48D6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15125" y="108503"/>
            <a:ext cx="3640875" cy="2921721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40136B-2780-4746-8C72-FD9D4FC530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BA4B2B-7A20-42ED-A0CC-DE94FD0594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96" b="17596"/>
          <a:stretch/>
        </p:blipFill>
        <p:spPr>
          <a:xfrm>
            <a:off x="336000" y="504000"/>
            <a:ext cx="4144125" cy="5774313"/>
          </a:xfrm>
        </p:spPr>
      </p:pic>
      <p:sp>
        <p:nvSpPr>
          <p:cNvPr id="9" name="Прямоугольник: скругленные углы 13">
            <a:extLst>
              <a:ext uri="{FF2B5EF4-FFF2-40B4-BE49-F238E27FC236}">
                <a16:creationId xmlns:a16="http://schemas.microsoft.com/office/drawing/2014/main" id="{D9A4C0DD-BAAA-4049-9F83-4C70C08B620F}"/>
              </a:ext>
            </a:extLst>
          </p:cNvPr>
          <p:cNvSpPr/>
          <p:nvPr/>
        </p:nvSpPr>
        <p:spPr>
          <a:xfrm>
            <a:off x="5993715" y="3542982"/>
            <a:ext cx="613694" cy="101101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04</a:t>
            </a:r>
            <a:endParaRPr lang="ru-RU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9F2AD0-04E1-4AB9-AC87-3EC9149691A9}"/>
              </a:ext>
            </a:extLst>
          </p:cNvPr>
          <p:cNvSpPr txBox="1"/>
          <p:nvPr/>
        </p:nvSpPr>
        <p:spPr>
          <a:xfrm>
            <a:off x="6996000" y="3418943"/>
            <a:ext cx="446191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dirty="0" smtClean="0"/>
              <a:t>Розвивати навички ділового спілкування з колегами, партнерами, споживачами</a:t>
            </a:r>
            <a:endParaRPr lang="ru-RU" sz="2500" b="1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9A4C0DD-BAAA-4049-9F83-4C70C08B620F}"/>
              </a:ext>
            </a:extLst>
          </p:cNvPr>
          <p:cNvSpPr/>
          <p:nvPr/>
        </p:nvSpPr>
        <p:spPr>
          <a:xfrm>
            <a:off x="5993715" y="5094000"/>
            <a:ext cx="613694" cy="101101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05</a:t>
            </a:r>
            <a:endParaRPr lang="ru-RU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9F2AD0-04E1-4AB9-AC87-3EC9149691A9}"/>
              </a:ext>
            </a:extLst>
          </p:cNvPr>
          <p:cNvSpPr txBox="1"/>
          <p:nvPr/>
        </p:nvSpPr>
        <p:spPr>
          <a:xfrm>
            <a:off x="6996000" y="4976260"/>
            <a:ext cx="44619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dirty="0"/>
              <a:t>П</a:t>
            </a:r>
            <a:r>
              <a:rPr lang="uk-UA" sz="2500" dirty="0" smtClean="0"/>
              <a:t>ристосовуватися</a:t>
            </a:r>
            <a:r>
              <a:rPr lang="uk-UA" dirty="0" smtClean="0"/>
              <a:t> </a:t>
            </a:r>
            <a:r>
              <a:rPr lang="uk-UA" sz="2500" dirty="0"/>
              <a:t>до нових умов (нових людей, нових </a:t>
            </a:r>
            <a:r>
              <a:rPr lang="uk-UA" sz="2500" dirty="0" err="1"/>
              <a:t>мовних</a:t>
            </a:r>
            <a:r>
              <a:rPr lang="uk-UA" sz="2500" dirty="0"/>
              <a:t> засобів, нових способів дії)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20684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FEE776-1EAD-4E48-9475-590119144F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1DA1F3B-1D8A-4C29-BE26-73DBFD55B578}"/>
              </a:ext>
            </a:extLst>
          </p:cNvPr>
          <p:cNvSpPr/>
          <p:nvPr/>
        </p:nvSpPr>
        <p:spPr>
          <a:xfrm>
            <a:off x="261742" y="2411301"/>
            <a:ext cx="8416586" cy="25854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C4B3C8-346F-458A-8B49-7EF2604C9252}"/>
              </a:ext>
            </a:extLst>
          </p:cNvPr>
          <p:cNvSpPr txBox="1"/>
          <p:nvPr/>
        </p:nvSpPr>
        <p:spPr>
          <a:xfrm>
            <a:off x="598073" y="3411626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06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68704-645E-47B3-B726-393C18C1C597}"/>
              </a:ext>
            </a:extLst>
          </p:cNvPr>
          <p:cNvSpPr txBox="1"/>
          <p:nvPr/>
        </p:nvSpPr>
        <p:spPr>
          <a:xfrm>
            <a:off x="4387396" y="3405797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07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9F2AD0-04E1-4AB9-AC87-3EC9149691A9}"/>
              </a:ext>
            </a:extLst>
          </p:cNvPr>
          <p:cNvSpPr txBox="1"/>
          <p:nvPr/>
        </p:nvSpPr>
        <p:spPr>
          <a:xfrm>
            <a:off x="569159" y="3453367"/>
            <a:ext cx="44619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dirty="0" smtClean="0"/>
              <a:t>ВМІТИ ПРАЦЮВАТИ В КОМАНДІ</a:t>
            </a:r>
            <a:endParaRPr lang="ru-RU" sz="25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9F2AD0-04E1-4AB9-AC87-3EC9149691A9}"/>
              </a:ext>
            </a:extLst>
          </p:cNvPr>
          <p:cNvSpPr txBox="1"/>
          <p:nvPr/>
        </p:nvSpPr>
        <p:spPr>
          <a:xfrm>
            <a:off x="4335878" y="3396015"/>
            <a:ext cx="44619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dirty="0" smtClean="0"/>
              <a:t>ФОРМУВАТИ ВЛАСНИЙ</a:t>
            </a:r>
          </a:p>
          <a:p>
            <a:pPr algn="ctr"/>
            <a:r>
              <a:rPr lang="uk-UA" sz="2500" dirty="0" smtClean="0"/>
              <a:t> ІМІДЖ ТА ІМІДЖ ОРГАНІЗАЦІЇ</a:t>
            </a:r>
            <a:endParaRPr lang="ru-RU" sz="25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9F2AD0-04E1-4AB9-AC87-3EC9149691A9}"/>
              </a:ext>
            </a:extLst>
          </p:cNvPr>
          <p:cNvSpPr txBox="1"/>
          <p:nvPr/>
        </p:nvSpPr>
        <p:spPr>
          <a:xfrm>
            <a:off x="484025" y="4738009"/>
            <a:ext cx="44619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dirty="0" smtClean="0"/>
              <a:t>БУТИ ГОТОВИМ ДО ПУБЛІЧНОГО ВИСТУПУ</a:t>
            </a:r>
            <a:endParaRPr lang="ru-RU" sz="25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C4B3C8-346F-458A-8B49-7EF2604C9252}"/>
              </a:ext>
            </a:extLst>
          </p:cNvPr>
          <p:cNvSpPr txBox="1"/>
          <p:nvPr/>
        </p:nvSpPr>
        <p:spPr>
          <a:xfrm>
            <a:off x="569159" y="4770565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08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56639"/>
            <a:ext cx="6706065" cy="100236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УНІКАЛЬНІСТЬ КУРСУ ДИСЦИПЛІНИ: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BA4B2B-7A20-42ED-A0CC-DE94FD0594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1023" y="387731"/>
            <a:ext cx="3961042" cy="6127750"/>
          </a:xfr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>
            <a:off x="696000" y="1691193"/>
            <a:ext cx="6345000" cy="4060228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Кожне практичне </a:t>
            </a:r>
            <a:r>
              <a:rPr lang="uk-UA" sz="4000" dirty="0" smtClean="0"/>
              <a:t>заняття - у </a:t>
            </a:r>
            <a:r>
              <a:rPr lang="uk-UA" sz="4000" dirty="0" smtClean="0"/>
              <a:t>форматі комунікативного тренінгу</a:t>
            </a:r>
            <a:endParaRPr lang="ru-RU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42121" y="300841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F9A0B0-321F-4F30-810F-91242B5866DA}"/>
              </a:ext>
            </a:extLst>
          </p:cNvPr>
          <p:cNvSpPr txBox="1"/>
          <p:nvPr/>
        </p:nvSpPr>
        <p:spPr>
          <a:xfrm>
            <a:off x="352264" y="437221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42121" y="577922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1">
            <a:extLst>
              <a:ext uri="{FF2B5EF4-FFF2-40B4-BE49-F238E27FC236}">
                <a16:creationId xmlns:a16="http://schemas.microsoft.com/office/drawing/2014/main" id="{144B09B6-5946-4761-8F35-2BD33170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999" y="125521"/>
            <a:ext cx="11250000" cy="6699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ХТО ТОБІ ДОПОМАГАТИМЕ У ВИВЧЕННІ КУРСУ?</a:t>
            </a:r>
            <a:endParaRPr lang="ru-RU" b="1" dirty="0"/>
          </a:p>
        </p:txBody>
      </p:sp>
      <p:pic>
        <p:nvPicPr>
          <p:cNvPr id="18" name="Рисунок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9" y="947997"/>
            <a:ext cx="1817484" cy="1803474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B2CECA9-4243-4319-A2C2-5E33831286D0}"/>
              </a:ext>
            </a:extLst>
          </p:cNvPr>
          <p:cNvSpPr/>
          <p:nvPr/>
        </p:nvSpPr>
        <p:spPr>
          <a:xfrm>
            <a:off x="2038411" y="1276113"/>
            <a:ext cx="405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accent2"/>
                </a:solidFill>
              </a:rPr>
              <a:t>ТКАЧУК ТЕТЯНА МИХАЙЛІВНА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uk-UA" dirty="0"/>
              <a:t>к</a:t>
            </a:r>
            <a:r>
              <a:rPr lang="uk-UA" dirty="0" smtClean="0"/>
              <a:t>андидат економічний наук, доцент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9" y="3069000"/>
            <a:ext cx="1944000" cy="1944000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B2CECA9-4243-4319-A2C2-5E33831286D0}"/>
              </a:ext>
            </a:extLst>
          </p:cNvPr>
          <p:cNvSpPr/>
          <p:nvPr/>
        </p:nvSpPr>
        <p:spPr>
          <a:xfrm>
            <a:off x="2038411" y="3302336"/>
            <a:ext cx="42336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accent2"/>
                </a:solidFill>
              </a:rPr>
              <a:t>РАСУЛОВА АЛЛА МИКОЛАЇВНА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uk-UA" dirty="0"/>
              <a:t>к</a:t>
            </a:r>
            <a:r>
              <a:rPr lang="uk-UA" dirty="0" smtClean="0"/>
              <a:t>андидат економічний наук, доцент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2045" y="777145"/>
            <a:ext cx="1976080" cy="2036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46" y="2998012"/>
            <a:ext cx="1976080" cy="208597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B2CECA9-4243-4319-A2C2-5E33831286D0}"/>
              </a:ext>
            </a:extLst>
          </p:cNvPr>
          <p:cNvSpPr/>
          <p:nvPr/>
        </p:nvSpPr>
        <p:spPr>
          <a:xfrm>
            <a:off x="8248126" y="1254386"/>
            <a:ext cx="405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accent2"/>
                </a:solidFill>
              </a:rPr>
              <a:t>ЗІКІЙ НАТАЛІЯ ЛЕОНІДІВНА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асистент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B2CECA9-4243-4319-A2C2-5E33831286D0}"/>
              </a:ext>
            </a:extLst>
          </p:cNvPr>
          <p:cNvSpPr/>
          <p:nvPr/>
        </p:nvSpPr>
        <p:spPr>
          <a:xfrm>
            <a:off x="8240471" y="3302336"/>
            <a:ext cx="4050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accent2"/>
                </a:solidFill>
              </a:rPr>
              <a:t>ЗАЄЦЬ ЛІЛІЯ ОЛЕКСАНДРІВНА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м</a:t>
            </a:r>
            <a:r>
              <a:rPr lang="ru-RU" dirty="0" smtClean="0">
                <a:solidFill>
                  <a:schemeClr val="bg1"/>
                </a:solidFill>
              </a:rPr>
              <a:t>енеджер </a:t>
            </a:r>
            <a:r>
              <a:rPr lang="ru-RU" dirty="0" err="1">
                <a:solidFill>
                  <a:schemeClr val="bg1"/>
                </a:solidFill>
              </a:rPr>
              <a:t>проектів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ТОВ </a:t>
            </a:r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Готельна</a:t>
            </a:r>
            <a:r>
              <a:rPr lang="ru-RU" dirty="0">
                <a:solidFill>
                  <a:schemeClr val="bg1"/>
                </a:solidFill>
              </a:rPr>
              <a:t> школа «</a:t>
            </a:r>
            <a:r>
              <a:rPr lang="ru-RU" dirty="0" err="1">
                <a:solidFill>
                  <a:schemeClr val="bg1"/>
                </a:solidFill>
              </a:rPr>
              <a:t>Мішель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835DF8-ACB6-4ED8-BDE7-416BEA3D6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2518" y="-10104"/>
            <a:ext cx="9665823" cy="6868104"/>
          </a:xfrm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1076084" y="2703569"/>
            <a:ext cx="75747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ДЯКУЄМО ЗА УВАГУ!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749652-D235-4987-9144-321D570AE7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9363" y="4860015"/>
            <a:ext cx="495000" cy="495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AA254F-E25B-402D-9D27-724032203A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619364" y="4855944"/>
            <a:ext cx="495000" cy="495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8219EF-A137-489E-B5C7-869888ED85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429363" y="4855944"/>
            <a:ext cx="495000" cy="495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4A81CC2-69B1-4987-A819-AB811714CD0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239363" y="4855944"/>
            <a:ext cx="495000" cy="4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281</Words>
  <Application>Microsoft Office PowerPoint</Application>
  <PresentationFormat>Широкоэкранный</PresentationFormat>
  <Paragraphs>63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КОМУНІКАТИВНИЙ МЕНЕДЖМЕНТ: ЧОМУ ВИВЧАТИ СУЧАСНО І ПЕРСПЕКТИВНО? </vt:lpstr>
      <vt:lpstr> ВИВЧАТИ ДИСЦИПЛІНУ КОМУНІКАТИВНИЙ МЕНЕДЖМЕНТ– ЦЕ:</vt:lpstr>
      <vt:lpstr>Презентация PowerPoint</vt:lpstr>
      <vt:lpstr>Презентация PowerPoint</vt:lpstr>
      <vt:lpstr>УНІКАЛЬНІСТЬ КУРСУ ДИСЦИПЛІНИ:</vt:lpstr>
      <vt:lpstr>ХТО ТОБІ ДОПОМАГАТИМЕ У ВИВЧЕННІ КУРСУ?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Пользователь Asus</cp:lastModifiedBy>
  <cp:revision>41</cp:revision>
  <dcterms:created xsi:type="dcterms:W3CDTF">2020-06-15T10:11:26Z</dcterms:created>
  <dcterms:modified xsi:type="dcterms:W3CDTF">2021-02-15T00:44:26Z</dcterms:modified>
</cp:coreProperties>
</file>