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45" d="100"/>
          <a:sy n="45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406640" cy="147218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ЛІЗИНГОВА ДІЯЛЬНІСТЬ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7406640" cy="2071702"/>
          </a:xfrm>
        </p:spPr>
        <p:txBody>
          <a:bodyPr>
            <a:normAutofit fontScale="92500" lnSpcReduction="10000"/>
          </a:bodyPr>
          <a:lstStyle/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к.е.н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ст. викладач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Л.Л. </a:t>
            </a:r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Белянко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664" t="27500" r="9179" b="26250"/>
          <a:stretch>
            <a:fillRect/>
          </a:stretch>
        </p:blipFill>
        <p:spPr bwMode="auto">
          <a:xfrm>
            <a:off x="428596" y="2071678"/>
            <a:ext cx="4929222" cy="379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00042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30" y="285728"/>
            <a:ext cx="4643470" cy="41433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Метою </a:t>
            </a:r>
            <a:r>
              <a:rPr lang="ru-RU" b="1" i="1" dirty="0" err="1" smtClean="0">
                <a:solidFill>
                  <a:srgbClr val="0070C0"/>
                </a:solidFill>
              </a:rPr>
              <a:t>вивчення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дисципліни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/>
              <a:t>«</a:t>
            </a:r>
            <a:r>
              <a:rPr lang="uk-UA" i="1" dirty="0" smtClean="0"/>
              <a:t>Лізингова діяльність</a:t>
            </a:r>
            <a:r>
              <a:rPr lang="ru-RU" i="1" dirty="0" smtClean="0"/>
              <a:t>»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uk-UA" i="1" dirty="0" smtClean="0"/>
              <a:t>опанування студентами теоретико-методологічних засад сутності, особливостей, економічних та організаційних аспектів лізингової діяльності, а також формування практичних навичок щодо здійснення лізингових операцій.</a:t>
            </a:r>
            <a:endParaRPr lang="ru-RU" i="1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734" t="32500" r="6250" b="26250"/>
          <a:stretch>
            <a:fillRect/>
          </a:stretch>
        </p:blipFill>
        <p:spPr bwMode="auto">
          <a:xfrm>
            <a:off x="357158" y="285728"/>
            <a:ext cx="40004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2197" t="30000" r="6054" b="35000"/>
          <a:stretch>
            <a:fillRect/>
          </a:stretch>
        </p:blipFill>
        <p:spPr bwMode="auto">
          <a:xfrm>
            <a:off x="4714876" y="4572008"/>
            <a:ext cx="40719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3500438"/>
            <a:ext cx="4643470" cy="285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uk-UA" sz="2500" b="1" i="1" dirty="0" smtClean="0">
                <a:solidFill>
                  <a:srgbClr val="0070C0"/>
                </a:solidFill>
              </a:rPr>
              <a:t>Предметом дисципліни </a:t>
            </a:r>
            <a:r>
              <a:rPr lang="uk-UA" sz="2500" i="1" dirty="0" smtClean="0"/>
              <a:t>є лізингова діяльність та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основні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положення</a:t>
            </a:r>
            <a:r>
              <a:rPr lang="ru-RU" sz="2500" i="1" dirty="0" smtClean="0"/>
              <a:t> </a:t>
            </a:r>
            <a:r>
              <a:rPr lang="ru-RU" sz="2500" i="1" dirty="0" err="1" smtClean="0"/>
              <a:t>надання</a:t>
            </a:r>
            <a:r>
              <a:rPr lang="ru-RU" sz="2500" i="1" dirty="0" smtClean="0"/>
              <a:t> </a:t>
            </a:r>
            <a:r>
              <a:rPr lang="uk-UA" sz="2500" i="1" dirty="0" smtClean="0"/>
              <a:t>лізингових послуг.</a:t>
            </a:r>
            <a:endParaRPr lang="ru-RU" sz="2500" i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362216" cy="37147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Завданнями дисципліни </a:t>
            </a:r>
            <a:r>
              <a:rPr lang="uk-UA" i="1" dirty="0" smtClean="0"/>
              <a:t>«Лізингова діяльність» є:</a:t>
            </a:r>
            <a:endParaRPr lang="ru-RU" i="1" dirty="0" smtClean="0"/>
          </a:p>
          <a:p>
            <a:pPr>
              <a:buFontTx/>
              <a:buChar char="-"/>
            </a:pPr>
            <a:r>
              <a:rPr lang="uk-UA" i="1" dirty="0" smtClean="0"/>
              <a:t>вивчення </a:t>
            </a:r>
            <a:r>
              <a:rPr lang="uk-UA" i="1" dirty="0" smtClean="0"/>
              <a:t>теоретичних основ лізингової </a:t>
            </a:r>
            <a:r>
              <a:rPr lang="uk-UA" i="1" dirty="0" smtClean="0"/>
              <a:t>діяльності;</a:t>
            </a:r>
            <a:endParaRPr lang="en-US" i="1" dirty="0"/>
          </a:p>
          <a:p>
            <a:pPr>
              <a:buFontTx/>
              <a:buChar char="-"/>
            </a:pPr>
            <a:r>
              <a:rPr lang="uk-UA" i="1" dirty="0" smtClean="0"/>
              <a:t>дослідження </a:t>
            </a:r>
            <a:r>
              <a:rPr lang="uk-UA" i="1" dirty="0" smtClean="0"/>
              <a:t>механізму регулювання лізингової діяльності;</a:t>
            </a:r>
            <a:endParaRPr lang="ru-RU" i="1" dirty="0" smtClean="0"/>
          </a:p>
          <a:p>
            <a:pPr>
              <a:buFontTx/>
              <a:buChar char="-"/>
            </a:pPr>
            <a:r>
              <a:rPr lang="uk-UA" i="1" dirty="0" smtClean="0"/>
              <a:t>вивчення </a:t>
            </a:r>
            <a:r>
              <a:rPr lang="uk-UA" i="1" dirty="0" smtClean="0"/>
              <a:t>організації діяльності </a:t>
            </a:r>
            <a:r>
              <a:rPr lang="uk-UA" i="1" dirty="0" err="1" smtClean="0"/>
              <a:t>лізингодавця</a:t>
            </a:r>
            <a:r>
              <a:rPr lang="uk-UA" i="1" dirty="0" smtClean="0"/>
              <a:t>;</a:t>
            </a:r>
            <a:endParaRPr lang="en-US" i="1" dirty="0"/>
          </a:p>
          <a:p>
            <a:pPr>
              <a:buFontTx/>
              <a:buChar char="-"/>
            </a:pPr>
            <a:r>
              <a:rPr lang="uk-UA" i="1" dirty="0" smtClean="0"/>
              <a:t>дослідження </a:t>
            </a:r>
            <a:r>
              <a:rPr lang="uk-UA" i="1" dirty="0" smtClean="0"/>
              <a:t>механізму фінансування лізингової діяльності;</a:t>
            </a:r>
            <a:endParaRPr lang="ru-RU" i="1" dirty="0" smtClean="0"/>
          </a:p>
          <a:p>
            <a:pPr>
              <a:buFontTx/>
              <a:buChar char="-"/>
            </a:pPr>
            <a:r>
              <a:rPr lang="uk-UA" i="1" dirty="0" smtClean="0"/>
              <a:t>вивчення </a:t>
            </a:r>
            <a:r>
              <a:rPr lang="uk-UA" i="1" dirty="0" smtClean="0"/>
              <a:t>процесу реалізації лізингових </a:t>
            </a:r>
            <a:r>
              <a:rPr lang="uk-UA" i="1" dirty="0" smtClean="0"/>
              <a:t>проектів;</a:t>
            </a:r>
            <a:endParaRPr lang="en-US" i="1" dirty="0"/>
          </a:p>
          <a:p>
            <a:pPr>
              <a:buFontTx/>
              <a:buChar char="-"/>
            </a:pPr>
            <a:r>
              <a:rPr lang="uk-UA" i="1" dirty="0" smtClean="0"/>
              <a:t>дослідження </a:t>
            </a:r>
            <a:r>
              <a:rPr lang="uk-UA" i="1" dirty="0" smtClean="0"/>
              <a:t>особливостей розрахунків за лізинговими операціями.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2734" t="31250" r="6250" b="27500"/>
          <a:stretch>
            <a:fillRect/>
          </a:stretch>
        </p:blipFill>
        <p:spPr bwMode="auto">
          <a:xfrm>
            <a:off x="3786183" y="4143380"/>
            <a:ext cx="4429156" cy="26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70C0"/>
                </a:solidFill>
              </a:rPr>
              <a:t>Зміст дисципліни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1.</a:t>
            </a:r>
            <a:r>
              <a:rPr lang="uk-UA" b="1" i="1" dirty="0"/>
              <a:t> Теоретичні основи лізингової </a:t>
            </a:r>
            <a:r>
              <a:rPr lang="uk-UA" b="1" i="1" dirty="0" smtClean="0"/>
              <a:t>   діяльності</a:t>
            </a:r>
            <a:endParaRPr lang="ru-RU" dirty="0"/>
          </a:p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2.</a:t>
            </a:r>
            <a:r>
              <a:rPr lang="uk-UA" b="1" i="1" dirty="0"/>
              <a:t> Регулювання лізингової діяльності</a:t>
            </a:r>
            <a:endParaRPr lang="ru-RU" dirty="0"/>
          </a:p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3. </a:t>
            </a:r>
            <a:r>
              <a:rPr lang="uk-UA" b="1" i="1" dirty="0"/>
              <a:t>Організація діяльності </a:t>
            </a:r>
            <a:r>
              <a:rPr lang="uk-UA" b="1" i="1" dirty="0" err="1"/>
              <a:t>лізингодавців</a:t>
            </a:r>
            <a:endParaRPr lang="ru-RU" dirty="0"/>
          </a:p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4.</a:t>
            </a:r>
            <a:r>
              <a:rPr lang="uk-UA" b="1" i="1" dirty="0"/>
              <a:t> Фінансування лізингової </a:t>
            </a:r>
            <a:r>
              <a:rPr lang="uk-UA" b="1" i="1" dirty="0" smtClean="0"/>
              <a:t>діяльності</a:t>
            </a:r>
          </a:p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5. </a:t>
            </a:r>
            <a:r>
              <a:rPr lang="uk-UA" b="1" i="1" dirty="0"/>
              <a:t>Реалізація лізингових проектів</a:t>
            </a:r>
            <a:endParaRPr lang="ru-RU" dirty="0"/>
          </a:p>
          <a:p>
            <a:pPr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    Тема </a:t>
            </a:r>
            <a:r>
              <a:rPr lang="uk-UA" b="1" i="1" dirty="0">
                <a:solidFill>
                  <a:srgbClr val="0070C0"/>
                </a:solidFill>
              </a:rPr>
              <a:t>6.</a:t>
            </a:r>
            <a:r>
              <a:rPr lang="uk-UA" b="1" i="1" dirty="0"/>
              <a:t> Розрахунки за лізинговими операціями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62" t="27500" r="36279" b="13750"/>
          <a:stretch>
            <a:fillRect/>
          </a:stretch>
        </p:blipFill>
        <p:spPr bwMode="auto">
          <a:xfrm>
            <a:off x="357158" y="628109"/>
            <a:ext cx="8501122" cy="48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145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ЛІЗИНГОВА ДІЯЛЬНІСТЬ</vt:lpstr>
      <vt:lpstr> </vt:lpstr>
      <vt:lpstr>Слайд 3</vt:lpstr>
      <vt:lpstr>Зміст дисципліни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ЛІЗИНГОВА ДІЯЛЬНІСТЬ</dc:title>
  <dc:creator>galaxie</dc:creator>
  <cp:lastModifiedBy>Lida</cp:lastModifiedBy>
  <cp:revision>3</cp:revision>
  <dcterms:created xsi:type="dcterms:W3CDTF">2021-02-11T12:25:37Z</dcterms:created>
  <dcterms:modified xsi:type="dcterms:W3CDTF">2021-02-11T12:46:03Z</dcterms:modified>
</cp:coreProperties>
</file>