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CF8D1D8-5F51-4258-8E9A-EEF3295EA56C}">
          <p14:sldIdLst>
            <p14:sldId id="256"/>
          </p14:sldIdLst>
        </p14:section>
        <p14:section name="Раздел без заголовка" id="{175F15EE-6519-46B1-8A21-95049774C833}">
          <p14:sldIdLst>
            <p14:sldId id="257"/>
            <p14:sldId id="258"/>
            <p14:sldId id="259"/>
            <p14:sldId id="260"/>
            <p14:sldId id="261"/>
            <p14:sldId id="262"/>
            <p14:sldId id="263"/>
            <p14:sldId id="264"/>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0" d="100"/>
          <a:sy n="70" d="100"/>
        </p:scale>
        <p:origin x="7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34829-85C8-4C02-A38A-C1C34623B7BF}" type="datetimeFigureOut">
              <a:rPr lang="uk-UA" smtClean="0"/>
              <a:t>14.11.2017</a:t>
            </a:fld>
            <a:endParaRPr lang="uk-UA"/>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8DE6B-E07F-4E97-B1AC-196B9E9D4234}" type="slidenum">
              <a:rPr lang="uk-UA" smtClean="0"/>
              <a:t>‹#›</a:t>
            </a:fld>
            <a:endParaRPr lang="uk-UA"/>
          </a:p>
        </p:txBody>
      </p:sp>
    </p:spTree>
    <p:extLst>
      <p:ext uri="{BB962C8B-B14F-4D97-AF65-F5344CB8AC3E}">
        <p14:creationId xmlns:p14="http://schemas.microsoft.com/office/powerpoint/2010/main" val="3416173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a:p>
        </p:txBody>
      </p:sp>
      <p:sp>
        <p:nvSpPr>
          <p:cNvPr id="4" name="Номер слайда 3"/>
          <p:cNvSpPr>
            <a:spLocks noGrp="1"/>
          </p:cNvSpPr>
          <p:nvPr>
            <p:ph type="sldNum" sz="quarter" idx="10"/>
          </p:nvPr>
        </p:nvSpPr>
        <p:spPr/>
        <p:txBody>
          <a:bodyPr/>
          <a:lstStyle/>
          <a:p>
            <a:fld id="{D078DE6B-E07F-4E97-B1AC-196B9E9D4234}" type="slidenum">
              <a:rPr lang="uk-UA" smtClean="0"/>
              <a:t>4</a:t>
            </a:fld>
            <a:endParaRPr lang="uk-UA"/>
          </a:p>
        </p:txBody>
      </p:sp>
    </p:spTree>
    <p:extLst>
      <p:ext uri="{BB962C8B-B14F-4D97-AF65-F5344CB8AC3E}">
        <p14:creationId xmlns:p14="http://schemas.microsoft.com/office/powerpoint/2010/main" val="1591397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t>11/14/2017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11/14/2017</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11/14/2017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info@pinchukartcentre.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pPr algn="ctr"/>
            <a:r>
              <a:rPr lang="en-US" sz="6600" dirty="0" err="1" smtClean="0">
                <a:latin typeface="Bauhaus 93" panose="04030905020B02020C02" pitchFamily="82" charset="0"/>
              </a:rPr>
              <a:t>PinchukArtCentre</a:t>
            </a:r>
            <a:endParaRPr lang="uk-UA" sz="6600" dirty="0"/>
          </a:p>
        </p:txBody>
      </p:sp>
      <p:sp>
        <p:nvSpPr>
          <p:cNvPr id="3" name="Подзаголовок 2"/>
          <p:cNvSpPr>
            <a:spLocks noGrp="1"/>
          </p:cNvSpPr>
          <p:nvPr>
            <p:ph type="subTitle" idx="1"/>
          </p:nvPr>
        </p:nvSpPr>
        <p:spPr/>
        <p:txBody>
          <a:bodyPr>
            <a:normAutofit/>
          </a:bodyPr>
          <a:lstStyle/>
          <a:p>
            <a:pPr algn="ctr"/>
            <a:r>
              <a:rPr lang="ru-RU" dirty="0" smtClean="0"/>
              <a:t>1 Курс, 8 </a:t>
            </a:r>
            <a:r>
              <a:rPr lang="ru-RU" dirty="0" err="1" smtClean="0"/>
              <a:t>група</a:t>
            </a:r>
            <a:r>
              <a:rPr lang="ru-RU" dirty="0" smtClean="0"/>
              <a:t>, ФОА</a:t>
            </a:r>
            <a:r>
              <a:rPr lang="uk-UA" dirty="0" smtClean="0"/>
              <a:t>ІС </a:t>
            </a:r>
            <a:br>
              <a:rPr lang="uk-UA" dirty="0" smtClean="0"/>
            </a:br>
            <a:r>
              <a:rPr lang="uk-UA" dirty="0" smtClean="0"/>
              <a:t/>
            </a:r>
            <a:br>
              <a:rPr lang="uk-UA" dirty="0" smtClean="0"/>
            </a:br>
            <a:endParaRPr lang="uk-UA" dirty="0"/>
          </a:p>
        </p:txBody>
      </p:sp>
    </p:spTree>
    <p:extLst>
      <p:ext uri="{BB962C8B-B14F-4D97-AF65-F5344CB8AC3E}">
        <p14:creationId xmlns:p14="http://schemas.microsoft.com/office/powerpoint/2010/main" val="3036489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8267" y="2311400"/>
            <a:ext cx="8596668" cy="1320800"/>
          </a:xfrm>
        </p:spPr>
        <p:txBody>
          <a:bodyPr>
            <a:normAutofit/>
          </a:bodyPr>
          <a:lstStyle/>
          <a:p>
            <a:pPr algn="ctr"/>
            <a:r>
              <a:rPr lang="uk-UA" sz="6600" b="1" dirty="0">
                <a:effectLst>
                  <a:outerShdw blurRad="38100" dist="38100" dir="2700000" algn="tl">
                    <a:srgbClr val="000000">
                      <a:alpha val="43137"/>
                    </a:srgbClr>
                  </a:outerShdw>
                </a:effectLst>
                <a:latin typeface="Bauhaus 93" panose="04030905020B02020C02" pitchFamily="82" charset="0"/>
              </a:rPr>
              <a:t>Дякуємо за увагу</a:t>
            </a:r>
            <a:endParaRPr lang="uk-UA" sz="6600" b="1" dirty="0">
              <a:effectLst>
                <a:outerShdw blurRad="38100" dist="38100" dir="2700000" algn="tl">
                  <a:srgbClr val="000000">
                    <a:alpha val="43137"/>
                  </a:srgbClr>
                </a:outerShdw>
              </a:effectLst>
            </a:endParaRPr>
          </a:p>
        </p:txBody>
      </p:sp>
      <p:sp>
        <p:nvSpPr>
          <p:cNvPr id="4" name="Прямоугольник 3"/>
          <p:cNvSpPr/>
          <p:nvPr/>
        </p:nvSpPr>
        <p:spPr>
          <a:xfrm>
            <a:off x="3572933" y="3632200"/>
            <a:ext cx="4387017" cy="369332"/>
          </a:xfrm>
          <a:prstGeom prst="rect">
            <a:avLst/>
          </a:prstGeom>
        </p:spPr>
        <p:txBody>
          <a:bodyPr wrap="square">
            <a:spAutoFit/>
          </a:bodyPr>
          <a:lstStyle/>
          <a:p>
            <a:r>
              <a:rPr lang="ru-RU" dirty="0">
                <a:solidFill>
                  <a:schemeClr val="tx1">
                    <a:lumMod val="75000"/>
                    <a:lumOff val="25000"/>
                  </a:schemeClr>
                </a:solidFill>
              </a:rPr>
              <a:t>1 Курс, 8 </a:t>
            </a:r>
            <a:r>
              <a:rPr lang="ru-RU" dirty="0" err="1">
                <a:solidFill>
                  <a:schemeClr val="tx1">
                    <a:lumMod val="75000"/>
                    <a:lumOff val="25000"/>
                  </a:schemeClr>
                </a:solidFill>
              </a:rPr>
              <a:t>група</a:t>
            </a:r>
            <a:r>
              <a:rPr lang="ru-RU" dirty="0">
                <a:solidFill>
                  <a:schemeClr val="tx1">
                    <a:lumMod val="75000"/>
                    <a:lumOff val="25000"/>
                  </a:schemeClr>
                </a:solidFill>
              </a:rPr>
              <a:t>, ФОА</a:t>
            </a:r>
            <a:r>
              <a:rPr lang="uk-UA" dirty="0">
                <a:solidFill>
                  <a:schemeClr val="tx1">
                    <a:lumMod val="75000"/>
                    <a:lumOff val="25000"/>
                  </a:schemeClr>
                </a:solidFill>
              </a:rPr>
              <a:t>ІС </a:t>
            </a:r>
          </a:p>
        </p:txBody>
      </p:sp>
    </p:spTree>
    <p:extLst>
      <p:ext uri="{BB962C8B-B14F-4D97-AF65-F5344CB8AC3E}">
        <p14:creationId xmlns:p14="http://schemas.microsoft.com/office/powerpoint/2010/main" val="1129417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922867"/>
          </a:xfrm>
        </p:spPr>
        <p:txBody>
          <a:bodyPr>
            <a:normAutofit/>
          </a:bodyPr>
          <a:lstStyle/>
          <a:p>
            <a:pPr algn="ctr"/>
            <a:r>
              <a:rPr lang="en-US" sz="4400" dirty="0" err="1">
                <a:latin typeface="Bauhaus 93" panose="04030905020B02020C02" pitchFamily="82" charset="0"/>
              </a:rPr>
              <a:t>PinchukArtCentre</a:t>
            </a:r>
            <a:endParaRPr lang="uk-UA" sz="4400" dirty="0"/>
          </a:p>
        </p:txBody>
      </p:sp>
      <p:sp>
        <p:nvSpPr>
          <p:cNvPr id="3" name="Объект 2"/>
          <p:cNvSpPr>
            <a:spLocks noGrp="1"/>
          </p:cNvSpPr>
          <p:nvPr>
            <p:ph idx="1"/>
          </p:nvPr>
        </p:nvSpPr>
        <p:spPr>
          <a:xfrm>
            <a:off x="812800" y="1676400"/>
            <a:ext cx="7647459" cy="2549611"/>
          </a:xfrm>
        </p:spPr>
        <p:txBody>
          <a:bodyPr>
            <a:normAutofit fontScale="85000" lnSpcReduction="20000"/>
          </a:bodyPr>
          <a:lstStyle/>
          <a:p>
            <a:r>
              <a:rPr lang="en-US" dirty="0" err="1">
                <a:solidFill>
                  <a:schemeClr val="tx1">
                    <a:lumMod val="65000"/>
                    <a:lumOff val="35000"/>
                  </a:schemeClr>
                </a:solidFill>
              </a:rPr>
              <a:t>PinchukArtCentre</a:t>
            </a:r>
            <a:r>
              <a:rPr lang="en-US" dirty="0">
                <a:solidFill>
                  <a:schemeClr val="tx1">
                    <a:lumMod val="65000"/>
                    <a:lumOff val="35000"/>
                  </a:schemeClr>
                </a:solidFill>
              </a:rPr>
              <a:t> – </a:t>
            </a:r>
            <a:r>
              <a:rPr lang="uk-UA" dirty="0">
                <a:solidFill>
                  <a:schemeClr val="tx1">
                    <a:lumMod val="65000"/>
                    <a:lumOff val="35000"/>
                  </a:schemeClr>
                </a:solidFill>
              </a:rPr>
              <a:t>це міжнародний центр сучасного мистецтва </a:t>
            </a:r>
            <a:r>
              <a:rPr lang="en-US" dirty="0">
                <a:solidFill>
                  <a:schemeClr val="tx1">
                    <a:lumMod val="65000"/>
                    <a:lumOff val="35000"/>
                  </a:schemeClr>
                </a:solidFill>
              </a:rPr>
              <a:t>XXI </a:t>
            </a:r>
            <a:r>
              <a:rPr lang="uk-UA" dirty="0">
                <a:solidFill>
                  <a:schemeClr val="tx1">
                    <a:lumMod val="65000"/>
                    <a:lumOff val="35000"/>
                  </a:schemeClr>
                </a:solidFill>
              </a:rPr>
              <a:t>сторіччя, відкрита платформа для митців, мистецтва та суспільства.</a:t>
            </a:r>
          </a:p>
          <a:p>
            <a:r>
              <a:rPr lang="uk-UA" dirty="0">
                <a:solidFill>
                  <a:schemeClr val="tx1">
                    <a:lumMod val="65000"/>
                    <a:lumOff val="35000"/>
                  </a:schemeClr>
                </a:solidFill>
              </a:rPr>
              <a:t>Новаторський підхід арт-центру спрямований на динамічне комбінування створення нових робіт, їх представлення та зібрання витворів мистецтва, поєднуючи національну ідентифікацію та міжнародні виклики. Це ідеальне місце для представлення персональних та групових виставок видатних митців сьогодення, які відображають та репрезентують складність світу, наділяючи його унікальною новою формою.</a:t>
            </a:r>
          </a:p>
          <a:p>
            <a:r>
              <a:rPr lang="uk-UA" dirty="0">
                <a:solidFill>
                  <a:schemeClr val="tx1">
                    <a:lumMod val="65000"/>
                    <a:lumOff val="35000"/>
                  </a:schemeClr>
                </a:solidFill>
              </a:rPr>
              <a:t>Це значною мірою визначає роботу центру та забезпечує його корпоративну специфіку в таких напрямках діяльності: колекціонування, виставки, проекти, комунікація, освіта, публікації, дослідження.</a:t>
            </a:r>
          </a:p>
          <a:p>
            <a:endParaRPr lang="uk-UA" dirty="0" smtClean="0">
              <a:solidFill>
                <a:schemeClr val="tx1">
                  <a:lumMod val="65000"/>
                  <a:lumOff val="35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4053634"/>
            <a:ext cx="4279557" cy="250170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6407" y="1071033"/>
            <a:ext cx="3875593" cy="2586681"/>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3424" y="3886605"/>
            <a:ext cx="4386286" cy="2971395"/>
          </a:xfrm>
          <a:prstGeom prst="rect">
            <a:avLst/>
          </a:prstGeom>
        </p:spPr>
      </p:pic>
    </p:spTree>
    <p:extLst>
      <p:ext uri="{BB962C8B-B14F-4D97-AF65-F5344CB8AC3E}">
        <p14:creationId xmlns:p14="http://schemas.microsoft.com/office/powerpoint/2010/main" val="4744213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953955" cy="3911600"/>
          </a:xfr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046" y="2946400"/>
            <a:ext cx="6953955" cy="391160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911600"/>
            <a:ext cx="4868333" cy="3161171"/>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6814" y="1"/>
            <a:ext cx="4415186" cy="2946400"/>
          </a:xfrm>
          <a:prstGeom prst="rect">
            <a:avLst/>
          </a:prstGeom>
        </p:spPr>
      </p:pic>
    </p:spTree>
    <p:extLst>
      <p:ext uri="{BB962C8B-B14F-4D97-AF65-F5344CB8AC3E}">
        <p14:creationId xmlns:p14="http://schemas.microsoft.com/office/powerpoint/2010/main" val="3171710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Объект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976563"/>
            <a:ext cx="6900332" cy="3881437"/>
          </a:xfrm>
        </p:spPr>
      </p:pic>
      <p:pic>
        <p:nvPicPr>
          <p:cNvPr id="9" name="Рисунок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667" y="0"/>
            <a:ext cx="6900332" cy="3881437"/>
          </a:xfrm>
          <a:prstGeom prst="rect">
            <a:avLst/>
          </a:prstGeom>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5291668" cy="2599973"/>
          </a:xfrm>
          <a:prstGeom prst="rect">
            <a:avLst/>
          </a:prstGeom>
        </p:spPr>
      </p:pic>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266" y="3881548"/>
            <a:ext cx="4385733" cy="2976451"/>
          </a:xfrm>
          <a:prstGeom prst="rect">
            <a:avLst/>
          </a:prstGeom>
        </p:spPr>
      </p:pic>
    </p:spTree>
    <p:extLst>
      <p:ext uri="{BB962C8B-B14F-4D97-AF65-F5344CB8AC3E}">
        <p14:creationId xmlns:p14="http://schemas.microsoft.com/office/powerpoint/2010/main" val="3913021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2571750"/>
            <a:ext cx="7620000" cy="428625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620000" cy="428625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6843"/>
            <a:ext cx="3852333" cy="2571157"/>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8779" y="1"/>
            <a:ext cx="3853221" cy="2571750"/>
          </a:xfrm>
          <a:prstGeom prst="rect">
            <a:avLst/>
          </a:prstGeom>
        </p:spPr>
      </p:pic>
    </p:spTree>
    <p:extLst>
      <p:ext uri="{BB962C8B-B14F-4D97-AF65-F5344CB8AC3E}">
        <p14:creationId xmlns:p14="http://schemas.microsoft.com/office/powerpoint/2010/main" val="1612718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145546" cy="4019370"/>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452" y="2838630"/>
            <a:ext cx="7145548" cy="4019370"/>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15600"/>
            <a:ext cx="4258733" cy="2842400"/>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1684" y="1"/>
            <a:ext cx="4360314" cy="2838630"/>
          </a:xfrm>
          <a:prstGeom prst="rect">
            <a:avLst/>
          </a:prstGeom>
        </p:spPr>
      </p:pic>
    </p:spTree>
    <p:extLst>
      <p:ext uri="{BB962C8B-B14F-4D97-AF65-F5344CB8AC3E}">
        <p14:creationId xmlns:p14="http://schemas.microsoft.com/office/powerpoint/2010/main" val="987313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569200" cy="4257675"/>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800" y="2600325"/>
            <a:ext cx="7569200" cy="4257675"/>
          </a:xfrm>
          <a:prstGeom prst="rect">
            <a:avLst/>
          </a:prstGeom>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7675"/>
            <a:ext cx="4282888" cy="2600325"/>
          </a:xfrm>
          <a:prstGeom prst="rect">
            <a:avLst/>
          </a:prstGeom>
        </p:spPr>
      </p:pic>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0"/>
            <a:ext cx="3962400" cy="2594806"/>
          </a:xfrm>
          <a:prstGeom prst="rect">
            <a:avLst/>
          </a:prstGeom>
        </p:spPr>
      </p:pic>
    </p:spTree>
    <p:extLst>
      <p:ext uri="{BB962C8B-B14F-4D97-AF65-F5344CB8AC3E}">
        <p14:creationId xmlns:p14="http://schemas.microsoft.com/office/powerpoint/2010/main" val="1970898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13866" y="5037666"/>
            <a:ext cx="4131734" cy="369332"/>
          </a:xfrm>
          <a:prstGeom prst="rect">
            <a:avLst/>
          </a:prstGeom>
          <a:noFill/>
        </p:spPr>
        <p:txBody>
          <a:bodyPr wrap="square" rtlCol="0">
            <a:spAutoFit/>
          </a:bodyPr>
          <a:lstStyle/>
          <a:p>
            <a:r>
              <a:rPr lang="ru-RU" dirty="0" smtClean="0"/>
              <a:t> </a:t>
            </a:r>
            <a:endParaRPr lang="uk-UA" dirty="0"/>
          </a:p>
        </p:txBody>
      </p:sp>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245600" cy="5200650"/>
          </a:xfrm>
        </p:spPr>
      </p:pic>
      <p:sp>
        <p:nvSpPr>
          <p:cNvPr id="4" name="Прямоугольник 3"/>
          <p:cNvSpPr/>
          <p:nvPr/>
        </p:nvSpPr>
        <p:spPr>
          <a:xfrm>
            <a:off x="6003633" y="2967335"/>
            <a:ext cx="184731" cy="923330"/>
          </a:xfrm>
          <a:prstGeom prst="rect">
            <a:avLst/>
          </a:prstGeom>
          <a:noFill/>
        </p:spPr>
        <p:txBody>
          <a:bodyPr wrap="none" lIns="91440" tIns="45720" rIns="91440" bIns="45720">
            <a:spAutoFit/>
          </a:bodyPr>
          <a:lstStyle/>
          <a:p>
            <a:pPr algn="ctr"/>
            <a:endParaRPr lang="ru-RU" sz="5400" b="1" cap="none" spc="0" dirty="0">
              <a:ln w="22225">
                <a:solidFill>
                  <a:schemeClr val="accent2"/>
                </a:solidFill>
                <a:prstDash val="solid"/>
              </a:ln>
              <a:solidFill>
                <a:schemeClr val="accent2">
                  <a:lumMod val="40000"/>
                  <a:lumOff val="60000"/>
                </a:schemeClr>
              </a:solidFill>
              <a:effectLst/>
            </a:endParaRPr>
          </a:p>
        </p:txBody>
      </p:sp>
      <p:sp>
        <p:nvSpPr>
          <p:cNvPr id="8" name="Прямоугольник 7"/>
          <p:cNvSpPr/>
          <p:nvPr/>
        </p:nvSpPr>
        <p:spPr>
          <a:xfrm>
            <a:off x="223913" y="5424321"/>
            <a:ext cx="8073420" cy="923330"/>
          </a:xfrm>
          <a:prstGeom prst="rect">
            <a:avLst/>
          </a:prstGeom>
          <a:noFill/>
        </p:spPr>
        <p:txBody>
          <a:bodyPr wrap="square" lIns="91440" tIns="45720" rIns="91440" bIns="45720">
            <a:spAutoFit/>
          </a:bodyPr>
          <a:lstStyle/>
          <a:p>
            <a:pPr algn="ctr"/>
            <a:r>
              <a:rPr lang="ru-RU" sz="5400" b="1" dirty="0">
                <a:ln w="6600">
                  <a:solidFill>
                    <a:schemeClr val="accent2"/>
                  </a:solidFill>
                  <a:prstDash val="solid"/>
                </a:ln>
                <a:solidFill>
                  <a:srgbClr val="FFFFFF"/>
                </a:solidFill>
                <a:effectLst>
                  <a:outerShdw dist="38100" dir="2700000" algn="tl" rotWithShape="0">
                    <a:schemeClr val="accent2"/>
                  </a:outerShdw>
                  <a:reflection blurRad="6350" stA="55000" endA="300" endPos="45500" dir="5400000" sy="-100000" algn="bl" rotWithShape="0"/>
                </a:effectLst>
              </a:rPr>
              <a:t>нам </a:t>
            </a:r>
            <a:r>
              <a:rPr lang="ru-RU" sz="5400" b="1" dirty="0" err="1">
                <a:ln w="6600">
                  <a:solidFill>
                    <a:schemeClr val="accent2"/>
                  </a:solidFill>
                  <a:prstDash val="solid"/>
                </a:ln>
                <a:solidFill>
                  <a:srgbClr val="FFFFFF"/>
                </a:solidFill>
                <a:effectLst>
                  <a:outerShdw dist="38100" dir="2700000" algn="tl" rotWithShape="0">
                    <a:schemeClr val="accent2"/>
                  </a:outerShdw>
                  <a:reflection blurRad="6350" stA="55000" endA="300" endPos="45500" dir="5400000" sy="-100000" algn="bl" rotWithShape="0"/>
                </a:effectLst>
              </a:rPr>
              <a:t>сподобалось</a:t>
            </a:r>
            <a:endParaRPr lang="ru-RU" sz="5400" b="1" cap="none" spc="0" dirty="0">
              <a:ln w="6600">
                <a:solidFill>
                  <a:schemeClr val="accent2"/>
                </a:solidFill>
                <a:prstDash val="solid"/>
              </a:ln>
              <a:solidFill>
                <a:srgbClr val="FFFFFF"/>
              </a:solidFill>
              <a:effectLst>
                <a:outerShdw dist="38100" dir="2700000" algn="tl" rotWithShape="0">
                  <a:schemeClr val="accent2"/>
                </a:outerShdw>
                <a:reflection blurRad="6350" stA="55000" endA="300" endPos="45500" dir="5400000" sy="-100000" algn="bl" rotWithShape="0"/>
              </a:effectLst>
            </a:endParaRPr>
          </a:p>
        </p:txBody>
      </p:sp>
    </p:spTree>
    <p:extLst>
      <p:ext uri="{BB962C8B-B14F-4D97-AF65-F5344CB8AC3E}">
        <p14:creationId xmlns:p14="http://schemas.microsoft.com/office/powerpoint/2010/main" val="3683406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dirty="0" smtClean="0"/>
              <a:t>Як </a:t>
            </a:r>
            <a:r>
              <a:rPr lang="ru-RU" sz="4000" dirty="0" err="1" smtClean="0"/>
              <a:t>знайти</a:t>
            </a:r>
            <a:r>
              <a:rPr lang="ru-RU" sz="4000" dirty="0" smtClean="0"/>
              <a:t>:</a:t>
            </a:r>
            <a:endParaRPr lang="uk-UA" sz="4000" dirty="0"/>
          </a:p>
        </p:txBody>
      </p:sp>
      <p:sp>
        <p:nvSpPr>
          <p:cNvPr id="3" name="Объект 2"/>
          <p:cNvSpPr>
            <a:spLocks noGrp="1"/>
          </p:cNvSpPr>
          <p:nvPr>
            <p:ph idx="1"/>
          </p:nvPr>
        </p:nvSpPr>
        <p:spPr>
          <a:xfrm>
            <a:off x="677334" y="1270000"/>
            <a:ext cx="8596668" cy="3880773"/>
          </a:xfrm>
        </p:spPr>
        <p:txBody>
          <a:bodyPr/>
          <a:lstStyle/>
          <a:p>
            <a:r>
              <a:rPr lang="en-US" b="1" dirty="0" err="1" smtClean="0">
                <a:solidFill>
                  <a:schemeClr val="tx1">
                    <a:lumMod val="65000"/>
                    <a:lumOff val="35000"/>
                  </a:schemeClr>
                </a:solidFill>
              </a:rPr>
              <a:t>PinchukArtCentre</a:t>
            </a:r>
            <a:r>
              <a:rPr lang="ru-RU" b="1" dirty="0">
                <a:solidFill>
                  <a:schemeClr val="tx1">
                    <a:lumMod val="65000"/>
                    <a:lumOff val="35000"/>
                  </a:schemeClr>
                </a:solidFill>
              </a:rPr>
              <a:t> </a:t>
            </a:r>
            <a:endParaRPr lang="ru-RU" b="1" dirty="0" smtClean="0">
              <a:solidFill>
                <a:schemeClr val="tx1">
                  <a:lumMod val="65000"/>
                  <a:lumOff val="35000"/>
                </a:schemeClr>
              </a:solidFill>
            </a:endParaRPr>
          </a:p>
          <a:p>
            <a:pPr marL="0" indent="0">
              <a:buNone/>
            </a:pPr>
            <a:r>
              <a:rPr lang="uk-UA" dirty="0" smtClean="0">
                <a:solidFill>
                  <a:schemeClr val="tx1">
                    <a:lumMod val="65000"/>
                    <a:lumOff val="35000"/>
                  </a:schemeClr>
                </a:solidFill>
              </a:rPr>
              <a:t>вул</a:t>
            </a:r>
            <a:r>
              <a:rPr lang="uk-UA" dirty="0">
                <a:solidFill>
                  <a:schemeClr val="tx1">
                    <a:lumMod val="65000"/>
                    <a:lumOff val="35000"/>
                  </a:schemeClr>
                </a:solidFill>
              </a:rPr>
              <a:t>. Велика Васильківська/Басейна 1/3-2,</a:t>
            </a:r>
            <a:br>
              <a:rPr lang="uk-UA" dirty="0">
                <a:solidFill>
                  <a:schemeClr val="tx1">
                    <a:lumMod val="65000"/>
                    <a:lumOff val="35000"/>
                  </a:schemeClr>
                </a:solidFill>
              </a:rPr>
            </a:br>
            <a:r>
              <a:rPr lang="uk-UA" dirty="0">
                <a:solidFill>
                  <a:schemeClr val="tx1">
                    <a:lumMod val="65000"/>
                    <a:lumOff val="35000"/>
                  </a:schemeClr>
                </a:solidFill>
              </a:rPr>
              <a:t>блок А, </a:t>
            </a:r>
            <a:r>
              <a:rPr lang="uk-UA" dirty="0" err="1">
                <a:solidFill>
                  <a:schemeClr val="tx1">
                    <a:lumMod val="65000"/>
                    <a:lumOff val="35000"/>
                  </a:schemeClr>
                </a:solidFill>
              </a:rPr>
              <a:t>Бесарабський</a:t>
            </a:r>
            <a:r>
              <a:rPr lang="uk-UA" dirty="0">
                <a:solidFill>
                  <a:schemeClr val="tx1">
                    <a:lumMod val="65000"/>
                    <a:lumOff val="35000"/>
                  </a:schemeClr>
                </a:solidFill>
              </a:rPr>
              <a:t> квартал,</a:t>
            </a:r>
            <a:br>
              <a:rPr lang="uk-UA" dirty="0">
                <a:solidFill>
                  <a:schemeClr val="tx1">
                    <a:lumMod val="65000"/>
                    <a:lumOff val="35000"/>
                  </a:schemeClr>
                </a:solidFill>
              </a:rPr>
            </a:br>
            <a:r>
              <a:rPr lang="uk-UA" dirty="0">
                <a:solidFill>
                  <a:schemeClr val="tx1">
                    <a:lumMod val="65000"/>
                    <a:lumOff val="35000"/>
                  </a:schemeClr>
                </a:solidFill>
              </a:rPr>
              <a:t>Київ, 01004</a:t>
            </a:r>
            <a:br>
              <a:rPr lang="uk-UA" dirty="0">
                <a:solidFill>
                  <a:schemeClr val="tx1">
                    <a:lumMod val="65000"/>
                    <a:lumOff val="35000"/>
                  </a:schemeClr>
                </a:solidFill>
              </a:rPr>
            </a:br>
            <a:r>
              <a:rPr lang="uk-UA" dirty="0" err="1">
                <a:solidFill>
                  <a:schemeClr val="tx1">
                    <a:lumMod val="65000"/>
                    <a:lumOff val="35000"/>
                  </a:schemeClr>
                </a:solidFill>
              </a:rPr>
              <a:t>тел</a:t>
            </a:r>
            <a:r>
              <a:rPr lang="uk-UA" dirty="0">
                <a:solidFill>
                  <a:schemeClr val="tx1">
                    <a:lumMod val="65000"/>
                    <a:lumOff val="35000"/>
                  </a:schemeClr>
                </a:solidFill>
              </a:rPr>
              <a:t>.: +38 (044) 590-08-58</a:t>
            </a:r>
            <a:br>
              <a:rPr lang="uk-UA" dirty="0">
                <a:solidFill>
                  <a:schemeClr val="tx1">
                    <a:lumMod val="65000"/>
                    <a:lumOff val="35000"/>
                  </a:schemeClr>
                </a:solidFill>
              </a:rPr>
            </a:br>
            <a:r>
              <a:rPr lang="en-US" dirty="0">
                <a:solidFill>
                  <a:schemeClr val="tx1">
                    <a:lumMod val="65000"/>
                    <a:lumOff val="35000"/>
                  </a:schemeClr>
                </a:solidFill>
              </a:rPr>
              <a:t>e-mail: </a:t>
            </a:r>
            <a:r>
              <a:rPr lang="en-US" dirty="0">
                <a:solidFill>
                  <a:schemeClr val="tx1">
                    <a:lumMod val="65000"/>
                    <a:lumOff val="35000"/>
                  </a:schemeClr>
                </a:solidFill>
                <a:hlinkClick r:id="rId2"/>
              </a:rPr>
              <a:t>info@pinchukartcentre.org</a:t>
            </a:r>
            <a:endParaRPr lang="en-US" dirty="0">
              <a:solidFill>
                <a:schemeClr val="tx1">
                  <a:lumMod val="65000"/>
                  <a:lumOff val="35000"/>
                </a:schemeClr>
              </a:solidFill>
            </a:endParaRPr>
          </a:p>
          <a:p>
            <a:r>
              <a:rPr lang="uk-UA" b="1" dirty="0">
                <a:solidFill>
                  <a:schemeClr val="tx1">
                    <a:lumMod val="65000"/>
                    <a:lumOff val="35000"/>
                  </a:schemeClr>
                </a:solidFill>
              </a:rPr>
              <a:t>Години відвідування:</a:t>
            </a:r>
            <a:endParaRPr lang="uk-UA" dirty="0">
              <a:solidFill>
                <a:schemeClr val="tx1">
                  <a:lumMod val="65000"/>
                  <a:lumOff val="35000"/>
                </a:schemeClr>
              </a:solidFill>
            </a:endParaRPr>
          </a:p>
          <a:p>
            <a:pPr marL="0" indent="0">
              <a:buNone/>
            </a:pPr>
            <a:r>
              <a:rPr lang="uk-UA" dirty="0" smtClean="0">
                <a:solidFill>
                  <a:schemeClr val="tx1">
                    <a:lumMod val="65000"/>
                    <a:lumOff val="35000"/>
                  </a:schemeClr>
                </a:solidFill>
              </a:rPr>
              <a:t>Вівторок </a:t>
            </a:r>
            <a:r>
              <a:rPr lang="uk-UA" dirty="0">
                <a:solidFill>
                  <a:schemeClr val="tx1">
                    <a:lumMod val="65000"/>
                    <a:lumOff val="35000"/>
                  </a:schemeClr>
                </a:solidFill>
              </a:rPr>
              <a:t>— Неділя з 12:00 до 21:00 </a:t>
            </a:r>
            <a:br>
              <a:rPr lang="uk-UA" dirty="0">
                <a:solidFill>
                  <a:schemeClr val="tx1">
                    <a:lumMod val="65000"/>
                    <a:lumOff val="35000"/>
                  </a:schemeClr>
                </a:solidFill>
              </a:rPr>
            </a:br>
            <a:r>
              <a:rPr lang="uk-UA" dirty="0">
                <a:solidFill>
                  <a:schemeClr val="tx1">
                    <a:lumMod val="65000"/>
                    <a:lumOff val="35000"/>
                  </a:schemeClr>
                </a:solidFill>
              </a:rPr>
              <a:t>Понеділок — вихідний </a:t>
            </a:r>
            <a:br>
              <a:rPr lang="uk-UA" dirty="0">
                <a:solidFill>
                  <a:schemeClr val="tx1">
                    <a:lumMod val="65000"/>
                    <a:lumOff val="35000"/>
                  </a:schemeClr>
                </a:solidFill>
              </a:rPr>
            </a:br>
            <a:r>
              <a:rPr lang="uk-UA" dirty="0">
                <a:solidFill>
                  <a:schemeClr val="tx1">
                    <a:lumMod val="65000"/>
                    <a:lumOff val="35000"/>
                  </a:schemeClr>
                </a:solidFill>
              </a:rPr>
              <a:t>Вхід вільний</a:t>
            </a:r>
          </a:p>
          <a:p>
            <a:endParaRPr lang="uk-UA"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1040" y="4013200"/>
            <a:ext cx="7680960" cy="2844800"/>
          </a:xfrm>
          <a:prstGeom prst="rect">
            <a:avLst/>
          </a:prstGeom>
        </p:spPr>
      </p:pic>
    </p:spTree>
    <p:extLst>
      <p:ext uri="{BB962C8B-B14F-4D97-AF65-F5344CB8AC3E}">
        <p14:creationId xmlns:p14="http://schemas.microsoft.com/office/powerpoint/2010/main" val="36289528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Грань">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98</TotalTime>
  <Words>131</Words>
  <Application>Microsoft Office PowerPoint</Application>
  <PresentationFormat>Широкоэкранный</PresentationFormat>
  <Paragraphs>16</Paragraphs>
  <Slides>10</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10</vt:i4>
      </vt:variant>
    </vt:vector>
  </HeadingPairs>
  <TitlesOfParts>
    <vt:vector size="16" baseType="lpstr">
      <vt:lpstr>Arial</vt:lpstr>
      <vt:lpstr>Bauhaus 93</vt:lpstr>
      <vt:lpstr>Calibri</vt:lpstr>
      <vt:lpstr>Trebuchet MS</vt:lpstr>
      <vt:lpstr>Wingdings 3</vt:lpstr>
      <vt:lpstr>Грань</vt:lpstr>
      <vt:lpstr>PinchukArtCentre</vt:lpstr>
      <vt:lpstr>PinchukArtCentre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Як знайти:</vt:lpstr>
      <vt:lpstr>Дякуємо за увагу</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PinchukArtCentre</dc:title>
  <dc:creator>Пользователь Windows</dc:creator>
  <cp:lastModifiedBy>Vitalii</cp:lastModifiedBy>
  <cp:revision>12</cp:revision>
  <dcterms:created xsi:type="dcterms:W3CDTF">2017-10-19T20:25:49Z</dcterms:created>
  <dcterms:modified xsi:type="dcterms:W3CDTF">2017-11-14T20:10:12Z</dcterms:modified>
</cp:coreProperties>
</file>