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256" r:id="rId2"/>
    <p:sldId id="266" r:id="rId3"/>
    <p:sldId id="262" r:id="rId4"/>
    <p:sldId id="259" r:id="rId5"/>
    <p:sldId id="257" r:id="rId6"/>
    <p:sldId id="268" r:id="rId7"/>
    <p:sldId id="265" r:id="rId8"/>
    <p:sldId id="263" r:id="rId9"/>
    <p:sldId id="264" r:id="rId10"/>
    <p:sldId id="267" r:id="rId11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C9DD"/>
    <a:srgbClr val="9886B2"/>
    <a:srgbClr val="33CCCC"/>
    <a:srgbClr val="3366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631" autoAdjust="0"/>
  </p:normalViewPr>
  <p:slideViewPr>
    <p:cSldViewPr>
      <p:cViewPr varScale="1">
        <p:scale>
          <a:sx n="83" d="100"/>
          <a:sy n="83" d="100"/>
        </p:scale>
        <p:origin x="1450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noProof="0" smtClean="0"/>
              <a:t>Образец текста</a:t>
            </a:r>
          </a:p>
          <a:p>
            <a:pPr lvl="1"/>
            <a:r>
              <a:rPr lang="ru-RU" altLang="en-US" noProof="0" smtClean="0"/>
              <a:t>Второй уровень</a:t>
            </a:r>
          </a:p>
          <a:p>
            <a:pPr lvl="2"/>
            <a:r>
              <a:rPr lang="ru-RU" altLang="en-US" noProof="0" smtClean="0"/>
              <a:t>Третий уровень</a:t>
            </a:r>
          </a:p>
          <a:p>
            <a:pPr lvl="3"/>
            <a:r>
              <a:rPr lang="ru-RU" altLang="en-US" noProof="0" smtClean="0"/>
              <a:t>Четвертый уровень</a:t>
            </a:r>
          </a:p>
          <a:p>
            <a:pPr lvl="4"/>
            <a:r>
              <a:rPr lang="ru-RU" altLang="en-US" noProof="0" smtClean="0"/>
              <a:t>Пятый уровень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26C9658-A6B1-4CA1-851C-E7B5F5B729D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6300000 w 3985"/>
              <a:gd name="T1" fmla="*/ 0 h 3619"/>
              <a:gd name="T2" fmla="*/ 0 w 3985"/>
              <a:gd name="T3" fmla="*/ 1826667 h 3619"/>
              <a:gd name="T4" fmla="*/ 4842204 w 3985"/>
              <a:gd name="T5" fmla="*/ 6780213 h 3619"/>
              <a:gd name="T6" fmla="*/ 8896350 w 3985"/>
              <a:gd name="T7" fmla="*/ 2107693 h 3619"/>
              <a:gd name="T8" fmla="*/ 6300000 w 3985"/>
              <a:gd name="T9" fmla="*/ 0 h 3619"/>
              <a:gd name="T10" fmla="*/ 6300000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2250 w 794"/>
                <a:gd name="T1" fmla="*/ 970 h 414"/>
                <a:gd name="T2" fmla="*/ 2012 w 794"/>
                <a:gd name="T3" fmla="*/ 781 h 414"/>
                <a:gd name="T4" fmla="*/ 1576 w 794"/>
                <a:gd name="T5" fmla="*/ 516 h 414"/>
                <a:gd name="T6" fmla="*/ 201 w 794"/>
                <a:gd name="T7" fmla="*/ 0 h 414"/>
                <a:gd name="T8" fmla="*/ 65 w 794"/>
                <a:gd name="T9" fmla="*/ 49 h 414"/>
                <a:gd name="T10" fmla="*/ 0 w 794"/>
                <a:gd name="T11" fmla="*/ 204 h 414"/>
                <a:gd name="T12" fmla="*/ 79 w 794"/>
                <a:gd name="T13" fmla="*/ 381 h 414"/>
                <a:gd name="T14" fmla="*/ 1615 w 794"/>
                <a:gd name="T15" fmla="*/ 1005 h 414"/>
                <a:gd name="T16" fmla="*/ 1952 w 794"/>
                <a:gd name="T17" fmla="*/ 965 h 414"/>
                <a:gd name="T18" fmla="*/ 2224 w 794"/>
                <a:gd name="T19" fmla="*/ 1017 h 414"/>
                <a:gd name="T20" fmla="*/ 2250 w 794"/>
                <a:gd name="T21" fmla="*/ 970 h 414"/>
                <a:gd name="T22" fmla="*/ 2250 w 794"/>
                <a:gd name="T23" fmla="*/ 97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94 w 1586"/>
                <a:gd name="T1" fmla="*/ 0 h 821"/>
                <a:gd name="T2" fmla="*/ 1883 w 1586"/>
                <a:gd name="T3" fmla="*/ 637 h 821"/>
                <a:gd name="T4" fmla="*/ 2020 w 1586"/>
                <a:gd name="T5" fmla="*/ 783 h 821"/>
                <a:gd name="T6" fmla="*/ 2244 w 1586"/>
                <a:gd name="T7" fmla="*/ 971 h 821"/>
                <a:gd name="T8" fmla="*/ 2214 w 1586"/>
                <a:gd name="T9" fmla="*/ 1007 h 821"/>
                <a:gd name="T10" fmla="*/ 1910 w 1586"/>
                <a:gd name="T11" fmla="*/ 965 h 821"/>
                <a:gd name="T12" fmla="*/ 1620 w 1586"/>
                <a:gd name="T13" fmla="*/ 995 h 821"/>
                <a:gd name="T14" fmla="*/ 59 w 1586"/>
                <a:gd name="T15" fmla="*/ 366 h 821"/>
                <a:gd name="T16" fmla="*/ 0 w 1586"/>
                <a:gd name="T17" fmla="*/ 184 h 821"/>
                <a:gd name="T18" fmla="*/ 65 w 1586"/>
                <a:gd name="T19" fmla="*/ 39 h 821"/>
                <a:gd name="T20" fmla="*/ 194 w 1586"/>
                <a:gd name="T21" fmla="*/ 0 h 821"/>
                <a:gd name="T22" fmla="*/ 19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400 h 747"/>
                <a:gd name="T2" fmla="*/ 1308 w 1049"/>
                <a:gd name="T3" fmla="*/ 919 h 747"/>
                <a:gd name="T4" fmla="*/ 1332 w 1049"/>
                <a:gd name="T5" fmla="*/ 657 h 747"/>
                <a:gd name="T6" fmla="*/ 1488 w 1049"/>
                <a:gd name="T7" fmla="*/ 519 h 747"/>
                <a:gd name="T8" fmla="*/ 111 w 1049"/>
                <a:gd name="T9" fmla="*/ 0 h 747"/>
                <a:gd name="T10" fmla="*/ 0 w 1049"/>
                <a:gd name="T11" fmla="*/ 156 h 747"/>
                <a:gd name="T12" fmla="*/ 0 w 1049"/>
                <a:gd name="T13" fmla="*/ 400 h 747"/>
                <a:gd name="T14" fmla="*/ 0 w 1049"/>
                <a:gd name="T15" fmla="*/ 400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55 w 150"/>
                  <a:gd name="T1" fmla="*/ 0 h 173"/>
                  <a:gd name="T2" fmla="*/ 57 w 150"/>
                  <a:gd name="T3" fmla="*/ 82 h 173"/>
                  <a:gd name="T4" fmla="*/ 0 w 150"/>
                  <a:gd name="T5" fmla="*/ 214 h 173"/>
                  <a:gd name="T6" fmla="*/ 113 w 150"/>
                  <a:gd name="T7" fmla="*/ 198 h 173"/>
                  <a:gd name="T8" fmla="*/ 146 w 150"/>
                  <a:gd name="T9" fmla="*/ 104 h 173"/>
                  <a:gd name="T10" fmla="*/ 212 w 150"/>
                  <a:gd name="T11" fmla="*/ 33 h 173"/>
                  <a:gd name="T12" fmla="*/ 155 w 150"/>
                  <a:gd name="T13" fmla="*/ 0 h 173"/>
                  <a:gd name="T14" fmla="*/ 155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221 w 1684"/>
                  <a:gd name="T1" fmla="*/ 0 h 880"/>
                  <a:gd name="T2" fmla="*/ 89 w 1684"/>
                  <a:gd name="T3" fmla="*/ 64 h 880"/>
                  <a:gd name="T4" fmla="*/ 0 w 1684"/>
                  <a:gd name="T5" fmla="*/ 256 h 880"/>
                  <a:gd name="T6" fmla="*/ 95 w 1684"/>
                  <a:gd name="T7" fmla="*/ 440 h 880"/>
                  <a:gd name="T8" fmla="*/ 1675 w 1684"/>
                  <a:gd name="T9" fmla="*/ 1065 h 880"/>
                  <a:gd name="T10" fmla="*/ 2015 w 1684"/>
                  <a:gd name="T11" fmla="*/ 1026 h 880"/>
                  <a:gd name="T12" fmla="*/ 2290 w 1684"/>
                  <a:gd name="T13" fmla="*/ 1081 h 880"/>
                  <a:gd name="T14" fmla="*/ 2386 w 1684"/>
                  <a:gd name="T15" fmla="*/ 993 h 880"/>
                  <a:gd name="T16" fmla="*/ 2128 w 1684"/>
                  <a:gd name="T17" fmla="*/ 816 h 880"/>
                  <a:gd name="T18" fmla="*/ 2023 w 1684"/>
                  <a:gd name="T19" fmla="*/ 629 h 880"/>
                  <a:gd name="T20" fmla="*/ 1940 w 1684"/>
                  <a:gd name="T21" fmla="*/ 647 h 880"/>
                  <a:gd name="T22" fmla="*/ 2039 w 1684"/>
                  <a:gd name="T23" fmla="*/ 816 h 880"/>
                  <a:gd name="T24" fmla="*/ 2236 w 1684"/>
                  <a:gd name="T25" fmla="*/ 995 h 880"/>
                  <a:gd name="T26" fmla="*/ 2002 w 1684"/>
                  <a:gd name="T27" fmla="*/ 967 h 880"/>
                  <a:gd name="T28" fmla="*/ 1727 w 1684"/>
                  <a:gd name="T29" fmla="*/ 1000 h 880"/>
                  <a:gd name="T30" fmla="*/ 1778 w 1684"/>
                  <a:gd name="T31" fmla="*/ 798 h 880"/>
                  <a:gd name="T32" fmla="*/ 1896 w 1684"/>
                  <a:gd name="T33" fmla="*/ 661 h 880"/>
                  <a:gd name="T34" fmla="*/ 1758 w 1684"/>
                  <a:gd name="T35" fmla="*/ 678 h 880"/>
                  <a:gd name="T36" fmla="*/ 1651 w 1684"/>
                  <a:gd name="T37" fmla="*/ 808 h 880"/>
                  <a:gd name="T38" fmla="*/ 1614 w 1684"/>
                  <a:gd name="T39" fmla="*/ 972 h 880"/>
                  <a:gd name="T40" fmla="*/ 152 w 1684"/>
                  <a:gd name="T41" fmla="*/ 381 h 880"/>
                  <a:gd name="T42" fmla="*/ 113 w 1684"/>
                  <a:gd name="T43" fmla="*/ 264 h 880"/>
                  <a:gd name="T44" fmla="*/ 146 w 1684"/>
                  <a:gd name="T45" fmla="*/ 117 h 880"/>
                  <a:gd name="T46" fmla="*/ 307 w 1684"/>
                  <a:gd name="T47" fmla="*/ 0 h 880"/>
                  <a:gd name="T48" fmla="*/ 221 w 1684"/>
                  <a:gd name="T49" fmla="*/ 0 h 880"/>
                  <a:gd name="T50" fmla="*/ 221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42 w 1190"/>
                  <a:gd name="T1" fmla="*/ 0 h 500"/>
                  <a:gd name="T2" fmla="*/ 1686 w 1190"/>
                  <a:gd name="T3" fmla="*/ 602 h 500"/>
                  <a:gd name="T4" fmla="*/ 1524 w 1190"/>
                  <a:gd name="T5" fmla="*/ 614 h 500"/>
                  <a:gd name="T6" fmla="*/ 0 w 1190"/>
                  <a:gd name="T7" fmla="*/ 33 h 500"/>
                  <a:gd name="T8" fmla="*/ 142 w 1190"/>
                  <a:gd name="T9" fmla="*/ 0 h 500"/>
                  <a:gd name="T10" fmla="*/ 142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65 w 160"/>
                  <a:gd name="T1" fmla="*/ 0 h 335"/>
                  <a:gd name="T2" fmla="*/ 27 w 160"/>
                  <a:gd name="T3" fmla="*/ 130 h 335"/>
                  <a:gd name="T4" fmla="*/ 0 w 160"/>
                  <a:gd name="T5" fmla="*/ 281 h 335"/>
                  <a:gd name="T6" fmla="*/ 47 w 160"/>
                  <a:gd name="T7" fmla="*/ 384 h 335"/>
                  <a:gd name="T8" fmla="*/ 133 w 160"/>
                  <a:gd name="T9" fmla="*/ 410 h 335"/>
                  <a:gd name="T10" fmla="*/ 108 w 160"/>
                  <a:gd name="T11" fmla="*/ 188 h 335"/>
                  <a:gd name="T12" fmla="*/ 227 w 160"/>
                  <a:gd name="T13" fmla="*/ 21 h 335"/>
                  <a:gd name="T14" fmla="*/ 165 w 160"/>
                  <a:gd name="T15" fmla="*/ 0 h 335"/>
                  <a:gd name="T16" fmla="*/ 165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20 w 489"/>
                  <a:gd name="T1" fmla="*/ 42 h 296"/>
                  <a:gd name="T2" fmla="*/ 226 w 489"/>
                  <a:gd name="T3" fmla="*/ 81 h 296"/>
                  <a:gd name="T4" fmla="*/ 458 w 489"/>
                  <a:gd name="T5" fmla="*/ 168 h 296"/>
                  <a:gd name="T6" fmla="*/ 622 w 489"/>
                  <a:gd name="T7" fmla="*/ 299 h 296"/>
                  <a:gd name="T8" fmla="*/ 461 w 489"/>
                  <a:gd name="T9" fmla="*/ 283 h 296"/>
                  <a:gd name="T10" fmla="*/ 196 w 489"/>
                  <a:gd name="T11" fmla="*/ 180 h 296"/>
                  <a:gd name="T12" fmla="*/ 71 w 489"/>
                  <a:gd name="T13" fmla="*/ 98 h 296"/>
                  <a:gd name="T14" fmla="*/ 151 w 489"/>
                  <a:gd name="T15" fmla="*/ 200 h 296"/>
                  <a:gd name="T16" fmla="*/ 384 w 489"/>
                  <a:gd name="T17" fmla="*/ 332 h 296"/>
                  <a:gd name="T18" fmla="*/ 658 w 489"/>
                  <a:gd name="T19" fmla="*/ 364 h 296"/>
                  <a:gd name="T20" fmla="*/ 691 w 489"/>
                  <a:gd name="T21" fmla="*/ 275 h 296"/>
                  <a:gd name="T22" fmla="*/ 557 w 489"/>
                  <a:gd name="T23" fmla="*/ 148 h 296"/>
                  <a:gd name="T24" fmla="*/ 240 w 489"/>
                  <a:gd name="T25" fmla="*/ 21 h 296"/>
                  <a:gd name="T26" fmla="*/ 0 w 489"/>
                  <a:gd name="T27" fmla="*/ 0 h 296"/>
                  <a:gd name="T28" fmla="*/ 20 w 489"/>
                  <a:gd name="T29" fmla="*/ 42 h 296"/>
                  <a:gd name="T30" fmla="*/ 20 w 489"/>
                  <a:gd name="T31" fmla="*/ 4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629 w 794"/>
                <a:gd name="T1" fmla="*/ 280 h 414"/>
                <a:gd name="T2" fmla="*/ 562 w 794"/>
                <a:gd name="T3" fmla="*/ 225 h 414"/>
                <a:gd name="T4" fmla="*/ 440 w 794"/>
                <a:gd name="T5" fmla="*/ 149 h 414"/>
                <a:gd name="T6" fmla="*/ 56 w 794"/>
                <a:gd name="T7" fmla="*/ 0 h 414"/>
                <a:gd name="T8" fmla="*/ 18 w 794"/>
                <a:gd name="T9" fmla="*/ 14 h 414"/>
                <a:gd name="T10" fmla="*/ 0 w 794"/>
                <a:gd name="T11" fmla="*/ 59 h 414"/>
                <a:gd name="T12" fmla="*/ 22 w 794"/>
                <a:gd name="T13" fmla="*/ 110 h 414"/>
                <a:gd name="T14" fmla="*/ 452 w 794"/>
                <a:gd name="T15" fmla="*/ 289 h 414"/>
                <a:gd name="T16" fmla="*/ 546 w 794"/>
                <a:gd name="T17" fmla="*/ 278 h 414"/>
                <a:gd name="T18" fmla="*/ 622 w 794"/>
                <a:gd name="T19" fmla="*/ 293 h 414"/>
                <a:gd name="T20" fmla="*/ 629 w 794"/>
                <a:gd name="T21" fmla="*/ 280 h 414"/>
                <a:gd name="T22" fmla="*/ 629 w 794"/>
                <a:gd name="T23" fmla="*/ 28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54 w 1586"/>
                <a:gd name="T1" fmla="*/ 0 h 821"/>
                <a:gd name="T2" fmla="*/ 526 w 1586"/>
                <a:gd name="T3" fmla="*/ 183 h 821"/>
                <a:gd name="T4" fmla="*/ 565 w 1586"/>
                <a:gd name="T5" fmla="*/ 225 h 821"/>
                <a:gd name="T6" fmla="*/ 627 w 1586"/>
                <a:gd name="T7" fmla="*/ 280 h 821"/>
                <a:gd name="T8" fmla="*/ 619 w 1586"/>
                <a:gd name="T9" fmla="*/ 290 h 821"/>
                <a:gd name="T10" fmla="*/ 534 w 1586"/>
                <a:gd name="T11" fmla="*/ 278 h 821"/>
                <a:gd name="T12" fmla="*/ 453 w 1586"/>
                <a:gd name="T13" fmla="*/ 286 h 821"/>
                <a:gd name="T14" fmla="*/ 17 w 1586"/>
                <a:gd name="T15" fmla="*/ 105 h 821"/>
                <a:gd name="T16" fmla="*/ 0 w 1586"/>
                <a:gd name="T17" fmla="*/ 53 h 821"/>
                <a:gd name="T18" fmla="*/ 18 w 1586"/>
                <a:gd name="T19" fmla="*/ 11 h 821"/>
                <a:gd name="T20" fmla="*/ 54 w 1586"/>
                <a:gd name="T21" fmla="*/ 0 h 821"/>
                <a:gd name="T22" fmla="*/ 5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115 h 747"/>
                <a:gd name="T2" fmla="*/ 366 w 1049"/>
                <a:gd name="T3" fmla="*/ 265 h 747"/>
                <a:gd name="T4" fmla="*/ 372 w 1049"/>
                <a:gd name="T5" fmla="*/ 189 h 747"/>
                <a:gd name="T6" fmla="*/ 416 w 1049"/>
                <a:gd name="T7" fmla="*/ 150 h 747"/>
                <a:gd name="T8" fmla="*/ 31 w 1049"/>
                <a:gd name="T9" fmla="*/ 0 h 747"/>
                <a:gd name="T10" fmla="*/ 0 w 1049"/>
                <a:gd name="T11" fmla="*/ 45 h 747"/>
                <a:gd name="T12" fmla="*/ 0 w 1049"/>
                <a:gd name="T13" fmla="*/ 115 h 747"/>
                <a:gd name="T14" fmla="*/ 0 w 1049"/>
                <a:gd name="T15" fmla="*/ 11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43 w 150"/>
                  <a:gd name="T1" fmla="*/ 0 h 173"/>
                  <a:gd name="T2" fmla="*/ 16 w 150"/>
                  <a:gd name="T3" fmla="*/ 23 h 173"/>
                  <a:gd name="T4" fmla="*/ 0 w 150"/>
                  <a:gd name="T5" fmla="*/ 61 h 173"/>
                  <a:gd name="T6" fmla="*/ 31 w 150"/>
                  <a:gd name="T7" fmla="*/ 56 h 173"/>
                  <a:gd name="T8" fmla="*/ 41 w 150"/>
                  <a:gd name="T9" fmla="*/ 30 h 173"/>
                  <a:gd name="T10" fmla="*/ 59 w 150"/>
                  <a:gd name="T11" fmla="*/ 10 h 173"/>
                  <a:gd name="T12" fmla="*/ 43 w 150"/>
                  <a:gd name="T13" fmla="*/ 0 h 173"/>
                  <a:gd name="T14" fmla="*/ 43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62 w 1684"/>
                  <a:gd name="T1" fmla="*/ 0 h 880"/>
                  <a:gd name="T2" fmla="*/ 25 w 1684"/>
                  <a:gd name="T3" fmla="*/ 18 h 880"/>
                  <a:gd name="T4" fmla="*/ 0 w 1684"/>
                  <a:gd name="T5" fmla="*/ 74 h 880"/>
                  <a:gd name="T6" fmla="*/ 27 w 1684"/>
                  <a:gd name="T7" fmla="*/ 127 h 880"/>
                  <a:gd name="T8" fmla="*/ 468 w 1684"/>
                  <a:gd name="T9" fmla="*/ 306 h 880"/>
                  <a:gd name="T10" fmla="*/ 563 w 1684"/>
                  <a:gd name="T11" fmla="*/ 295 h 880"/>
                  <a:gd name="T12" fmla="*/ 640 w 1684"/>
                  <a:gd name="T13" fmla="*/ 311 h 880"/>
                  <a:gd name="T14" fmla="*/ 667 w 1684"/>
                  <a:gd name="T15" fmla="*/ 286 h 880"/>
                  <a:gd name="T16" fmla="*/ 595 w 1684"/>
                  <a:gd name="T17" fmla="*/ 235 h 880"/>
                  <a:gd name="T18" fmla="*/ 566 w 1684"/>
                  <a:gd name="T19" fmla="*/ 181 h 880"/>
                  <a:gd name="T20" fmla="*/ 542 w 1684"/>
                  <a:gd name="T21" fmla="*/ 186 h 880"/>
                  <a:gd name="T22" fmla="*/ 570 w 1684"/>
                  <a:gd name="T23" fmla="*/ 235 h 880"/>
                  <a:gd name="T24" fmla="*/ 625 w 1684"/>
                  <a:gd name="T25" fmla="*/ 286 h 880"/>
                  <a:gd name="T26" fmla="*/ 560 w 1684"/>
                  <a:gd name="T27" fmla="*/ 278 h 880"/>
                  <a:gd name="T28" fmla="*/ 483 w 1684"/>
                  <a:gd name="T29" fmla="*/ 288 h 880"/>
                  <a:gd name="T30" fmla="*/ 497 w 1684"/>
                  <a:gd name="T31" fmla="*/ 230 h 880"/>
                  <a:gd name="T32" fmla="*/ 530 w 1684"/>
                  <a:gd name="T33" fmla="*/ 190 h 880"/>
                  <a:gd name="T34" fmla="*/ 492 w 1684"/>
                  <a:gd name="T35" fmla="*/ 195 h 880"/>
                  <a:gd name="T36" fmla="*/ 461 w 1684"/>
                  <a:gd name="T37" fmla="*/ 233 h 880"/>
                  <a:gd name="T38" fmla="*/ 451 w 1684"/>
                  <a:gd name="T39" fmla="*/ 280 h 880"/>
                  <a:gd name="T40" fmla="*/ 42 w 1684"/>
                  <a:gd name="T41" fmla="*/ 110 h 880"/>
                  <a:gd name="T42" fmla="*/ 32 w 1684"/>
                  <a:gd name="T43" fmla="*/ 76 h 880"/>
                  <a:gd name="T44" fmla="*/ 41 w 1684"/>
                  <a:gd name="T45" fmla="*/ 34 h 880"/>
                  <a:gd name="T46" fmla="*/ 86 w 1684"/>
                  <a:gd name="T47" fmla="*/ 0 h 880"/>
                  <a:gd name="T48" fmla="*/ 62 w 1684"/>
                  <a:gd name="T49" fmla="*/ 0 h 880"/>
                  <a:gd name="T50" fmla="*/ 62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40 w 1190"/>
                  <a:gd name="T1" fmla="*/ 0 h 500"/>
                  <a:gd name="T2" fmla="*/ 472 w 1190"/>
                  <a:gd name="T3" fmla="*/ 172 h 500"/>
                  <a:gd name="T4" fmla="*/ 427 w 1190"/>
                  <a:gd name="T5" fmla="*/ 176 h 500"/>
                  <a:gd name="T6" fmla="*/ 0 w 1190"/>
                  <a:gd name="T7" fmla="*/ 10 h 500"/>
                  <a:gd name="T8" fmla="*/ 40 w 1190"/>
                  <a:gd name="T9" fmla="*/ 0 h 500"/>
                  <a:gd name="T10" fmla="*/ 4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46 w 160"/>
                  <a:gd name="T1" fmla="*/ 0 h 335"/>
                  <a:gd name="T2" fmla="*/ 7 w 160"/>
                  <a:gd name="T3" fmla="*/ 37 h 335"/>
                  <a:gd name="T4" fmla="*/ 0 w 160"/>
                  <a:gd name="T5" fmla="*/ 81 h 335"/>
                  <a:gd name="T6" fmla="*/ 13 w 160"/>
                  <a:gd name="T7" fmla="*/ 111 h 335"/>
                  <a:gd name="T8" fmla="*/ 37 w 160"/>
                  <a:gd name="T9" fmla="*/ 118 h 335"/>
                  <a:gd name="T10" fmla="*/ 30 w 160"/>
                  <a:gd name="T11" fmla="*/ 54 h 335"/>
                  <a:gd name="T12" fmla="*/ 63 w 160"/>
                  <a:gd name="T13" fmla="*/ 6 h 335"/>
                  <a:gd name="T14" fmla="*/ 46 w 160"/>
                  <a:gd name="T15" fmla="*/ 0 h 335"/>
                  <a:gd name="T16" fmla="*/ 4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6 w 489"/>
                  <a:gd name="T1" fmla="*/ 12 h 296"/>
                  <a:gd name="T2" fmla="*/ 63 w 489"/>
                  <a:gd name="T3" fmla="*/ 23 h 296"/>
                  <a:gd name="T4" fmla="*/ 128 w 489"/>
                  <a:gd name="T5" fmla="*/ 48 h 296"/>
                  <a:gd name="T6" fmla="*/ 174 w 489"/>
                  <a:gd name="T7" fmla="*/ 85 h 296"/>
                  <a:gd name="T8" fmla="*/ 129 w 489"/>
                  <a:gd name="T9" fmla="*/ 81 h 296"/>
                  <a:gd name="T10" fmla="*/ 55 w 489"/>
                  <a:gd name="T11" fmla="*/ 51 h 296"/>
                  <a:gd name="T12" fmla="*/ 20 w 489"/>
                  <a:gd name="T13" fmla="*/ 28 h 296"/>
                  <a:gd name="T14" fmla="*/ 42 w 489"/>
                  <a:gd name="T15" fmla="*/ 57 h 296"/>
                  <a:gd name="T16" fmla="*/ 107 w 489"/>
                  <a:gd name="T17" fmla="*/ 95 h 296"/>
                  <a:gd name="T18" fmla="*/ 184 w 489"/>
                  <a:gd name="T19" fmla="*/ 104 h 296"/>
                  <a:gd name="T20" fmla="*/ 193 w 489"/>
                  <a:gd name="T21" fmla="*/ 79 h 296"/>
                  <a:gd name="T22" fmla="*/ 156 w 489"/>
                  <a:gd name="T23" fmla="*/ 42 h 296"/>
                  <a:gd name="T24" fmla="*/ 67 w 489"/>
                  <a:gd name="T25" fmla="*/ 6 h 296"/>
                  <a:gd name="T26" fmla="*/ 0 w 489"/>
                  <a:gd name="T27" fmla="*/ 0 h 296"/>
                  <a:gd name="T28" fmla="*/ 6 w 489"/>
                  <a:gd name="T29" fmla="*/ 12 h 296"/>
                  <a:gd name="T30" fmla="*/ 6 w 489"/>
                  <a:gd name="T31" fmla="*/ 1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1295400 w 4288"/>
              <a:gd name="T3" fmla="*/ 406400 h 459"/>
              <a:gd name="T4" fmla="*/ 2476500 w 4288"/>
              <a:gd name="T5" fmla="*/ 228600 h 459"/>
              <a:gd name="T6" fmla="*/ 2946400 w 4288"/>
              <a:gd name="T7" fmla="*/ 596900 h 459"/>
              <a:gd name="T8" fmla="*/ 3721100 w 4288"/>
              <a:gd name="T9" fmla="*/ 241300 h 459"/>
              <a:gd name="T10" fmla="*/ 5613400 w 4288"/>
              <a:gd name="T11" fmla="*/ 723900 h 459"/>
              <a:gd name="T12" fmla="*/ 6807200 w 4288"/>
              <a:gd name="T13" fmla="*/ 215900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50800 h 240"/>
              <a:gd name="T2" fmla="*/ 444500 w 560"/>
              <a:gd name="T3" fmla="*/ 228600 h 240"/>
              <a:gd name="T4" fmla="*/ 711200 w 560"/>
              <a:gd name="T5" fmla="*/ 25400 h 240"/>
              <a:gd name="T6" fmla="*/ 889000 w 560"/>
              <a:gd name="T7" fmla="*/ 38100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altLang="en-US" noProof="0" smtClean="0"/>
              <a:t>Образец заголовка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altLang="en-US" noProof="0" smtClean="0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15EDF7-476B-4275-8C70-3A05EAD6376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01357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2D964-8777-4D06-82FD-168E9F9F0F7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68937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91523-42FF-41D9-8745-EB3BA034AE6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94317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CD0C7-7DC8-4EF9-9381-D555AFF1A63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9864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E3C79-2B35-4ED9-92F0-1A9D0AC8680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63886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92C0A-FBE0-4643-B20C-CDD777333A0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613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A91A4-3A44-4C00-9D1C-24CE5D58B36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03530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133CD-CED7-4DAD-B210-FA3A171FED8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76174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767B0-6B2E-4351-9422-8263F56C6E9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0182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D9D5B-C39E-4466-908C-4CD28C57921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41354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23260-A5D0-4B9B-98C4-3651E507F11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16871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1162050 w 2903"/>
              <a:gd name="T1" fmla="*/ 244856 h 3686"/>
              <a:gd name="T2" fmla="*/ 1026751 w 2903"/>
              <a:gd name="T3" fmla="*/ 45239 h 3686"/>
              <a:gd name="T4" fmla="*/ 897056 w 2903"/>
              <a:gd name="T5" fmla="*/ 0 h 3686"/>
              <a:gd name="T6" fmla="*/ 44032 w 2903"/>
              <a:gd name="T7" fmla="*/ 1589585 h 3686"/>
              <a:gd name="T8" fmla="*/ 44032 w 2903"/>
              <a:gd name="T9" fmla="*/ 1825394 h 3686"/>
              <a:gd name="T10" fmla="*/ 0 w 2903"/>
              <a:gd name="T11" fmla="*/ 2053285 h 3686"/>
              <a:gd name="T12" fmla="*/ 28821 w 2903"/>
              <a:gd name="T13" fmla="*/ 2084387 h 3686"/>
              <a:gd name="T14" fmla="*/ 176529 w 2903"/>
              <a:gd name="T15" fmla="*/ 1897211 h 3686"/>
              <a:gd name="T16" fmla="*/ 296217 w 2903"/>
              <a:gd name="T17" fmla="*/ 1825394 h 3686"/>
              <a:gd name="T18" fmla="*/ 1162050 w 2903"/>
              <a:gd name="T19" fmla="*/ 244856 h 3686"/>
              <a:gd name="T20" fmla="*/ 1162050 w 2903"/>
              <a:gd name="T21" fmla="*/ 24485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97D32B8-095A-4CFD-A0BB-8E9DD2FEB04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917850 w 2911"/>
              <a:gd name="T1" fmla="*/ 0 h 3703"/>
              <a:gd name="T2" fmla="*/ 52037 w 2911"/>
              <a:gd name="T3" fmla="*/ 1605520 h 3703"/>
              <a:gd name="T4" fmla="*/ 52437 w 2911"/>
              <a:gd name="T5" fmla="*/ 1812794 h 3703"/>
              <a:gd name="T6" fmla="*/ 0 w 2911"/>
              <a:gd name="T7" fmla="*/ 2057445 h 3703"/>
              <a:gd name="T8" fmla="*/ 20014 w 2911"/>
              <a:gd name="T9" fmla="*/ 2097087 h 3703"/>
              <a:gd name="T10" fmla="*/ 168920 w 2911"/>
              <a:gd name="T11" fmla="*/ 1898308 h 3703"/>
              <a:gd name="T12" fmla="*/ 305416 w 2911"/>
              <a:gd name="T13" fmla="*/ 1823554 h 3703"/>
              <a:gd name="T14" fmla="*/ 1165225 w 2911"/>
              <a:gd name="T15" fmla="*/ 242385 h 3703"/>
              <a:gd name="T16" fmla="*/ 1036334 w 2911"/>
              <a:gd name="T17" fmla="*/ 54367 h 3703"/>
              <a:gd name="T18" fmla="*/ 917850 w 2911"/>
              <a:gd name="T19" fmla="*/ 0 h 3703"/>
              <a:gd name="T20" fmla="*/ 917850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1406370 h 2777"/>
              <a:gd name="T2" fmla="*/ 172990 w 2561"/>
              <a:gd name="T3" fmla="*/ 1444854 h 2777"/>
              <a:gd name="T4" fmla="*/ 294723 w 2561"/>
              <a:gd name="T5" fmla="*/ 1571625 h 2777"/>
              <a:gd name="T6" fmla="*/ 1025525 w 2561"/>
              <a:gd name="T7" fmla="*/ 225811 h 2777"/>
              <a:gd name="T8" fmla="*/ 848130 w 2561"/>
              <a:gd name="T9" fmla="*/ 46407 h 2777"/>
              <a:gd name="T10" fmla="*/ 760034 w 2561"/>
              <a:gd name="T11" fmla="*/ 0 h 2777"/>
              <a:gd name="T12" fmla="*/ 0 w 2561"/>
              <a:gd name="T13" fmla="*/ 1406370 h 2777"/>
              <a:gd name="T14" fmla="*/ 0 w 2561"/>
              <a:gd name="T15" fmla="*/ 1406370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794 w 2177"/>
                <a:gd name="T1" fmla="*/ 630 h 1298"/>
                <a:gd name="T2" fmla="*/ 710 w 2177"/>
                <a:gd name="T3" fmla="*/ 553 h 1298"/>
                <a:gd name="T4" fmla="*/ 666 w 2177"/>
                <a:gd name="T5" fmla="*/ 239 h 1298"/>
                <a:gd name="T6" fmla="*/ 1070 w 2177"/>
                <a:gd name="T7" fmla="*/ 165 h 1298"/>
                <a:gd name="T8" fmla="*/ 1089 w 2177"/>
                <a:gd name="T9" fmla="*/ 102 h 1298"/>
                <a:gd name="T10" fmla="*/ 1050 w 2177"/>
                <a:gd name="T11" fmla="*/ 50 h 1298"/>
                <a:gd name="T12" fmla="*/ 638 w 2177"/>
                <a:gd name="T13" fmla="*/ 106 h 1298"/>
                <a:gd name="T14" fmla="*/ 610 w 2177"/>
                <a:gd name="T15" fmla="*/ 16 h 1298"/>
                <a:gd name="T16" fmla="*/ 543 w 2177"/>
                <a:gd name="T17" fmla="*/ 0 h 1298"/>
                <a:gd name="T18" fmla="*/ 479 w 2177"/>
                <a:gd name="T19" fmla="*/ 14 h 1298"/>
                <a:gd name="T20" fmla="*/ 444 w 2177"/>
                <a:gd name="T21" fmla="*/ 53 h 1298"/>
                <a:gd name="T22" fmla="*/ 469 w 2177"/>
                <a:gd name="T23" fmla="*/ 143 h 1298"/>
                <a:gd name="T24" fmla="*/ 330 w 2177"/>
                <a:gd name="T25" fmla="*/ 221 h 1298"/>
                <a:gd name="T26" fmla="*/ 492 w 2177"/>
                <a:gd name="T27" fmla="*/ 237 h 1298"/>
                <a:gd name="T28" fmla="*/ 556 w 2177"/>
                <a:gd name="T29" fmla="*/ 445 h 1298"/>
                <a:gd name="T30" fmla="*/ 71 w 2177"/>
                <a:gd name="T31" fmla="*/ 235 h 1298"/>
                <a:gd name="T32" fmla="*/ 23 w 2177"/>
                <a:gd name="T33" fmla="*/ 255 h 1298"/>
                <a:gd name="T34" fmla="*/ 0 w 2177"/>
                <a:gd name="T35" fmla="*/ 318 h 1298"/>
                <a:gd name="T36" fmla="*/ 28 w 2177"/>
                <a:gd name="T37" fmla="*/ 390 h 1298"/>
                <a:gd name="T38" fmla="*/ 570 w 2177"/>
                <a:gd name="T39" fmla="*/ 644 h 1298"/>
                <a:gd name="T40" fmla="*/ 689 w 2177"/>
                <a:gd name="T41" fmla="*/ 628 h 1298"/>
                <a:gd name="T42" fmla="*/ 785 w 2177"/>
                <a:gd name="T43" fmla="*/ 649 h 1298"/>
                <a:gd name="T44" fmla="*/ 794 w 2177"/>
                <a:gd name="T45" fmla="*/ 630 h 1298"/>
                <a:gd name="T46" fmla="*/ 794 w 2177"/>
                <a:gd name="T47" fmla="*/ 63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4 h 258"/>
                <a:gd name="T2" fmla="*/ 60 w 143"/>
                <a:gd name="T3" fmla="*/ 0 h 258"/>
                <a:gd name="T4" fmla="*/ 71 w 143"/>
                <a:gd name="T5" fmla="*/ 117 h 258"/>
                <a:gd name="T6" fmla="*/ 4 w 143"/>
                <a:gd name="T7" fmla="*/ 129 h 258"/>
                <a:gd name="T8" fmla="*/ 0 w 143"/>
                <a:gd name="T9" fmla="*/ 4 h 258"/>
                <a:gd name="T10" fmla="*/ 0 w 143"/>
                <a:gd name="T11" fmla="*/ 4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68 w 1586"/>
                <a:gd name="T1" fmla="*/ 0 h 821"/>
                <a:gd name="T2" fmla="*/ 665 w 1586"/>
                <a:gd name="T3" fmla="*/ 259 h 821"/>
                <a:gd name="T4" fmla="*/ 713 w 1586"/>
                <a:gd name="T5" fmla="*/ 319 h 821"/>
                <a:gd name="T6" fmla="*/ 792 w 1586"/>
                <a:gd name="T7" fmla="*/ 396 h 821"/>
                <a:gd name="T8" fmla="*/ 782 w 1586"/>
                <a:gd name="T9" fmla="*/ 410 h 821"/>
                <a:gd name="T10" fmla="*/ 674 w 1586"/>
                <a:gd name="T11" fmla="*/ 393 h 821"/>
                <a:gd name="T12" fmla="*/ 572 w 1586"/>
                <a:gd name="T13" fmla="*/ 405 h 821"/>
                <a:gd name="T14" fmla="*/ 21 w 1586"/>
                <a:gd name="T15" fmla="*/ 149 h 821"/>
                <a:gd name="T16" fmla="*/ 0 w 1586"/>
                <a:gd name="T17" fmla="*/ 75 h 821"/>
                <a:gd name="T18" fmla="*/ 23 w 1586"/>
                <a:gd name="T19" fmla="*/ 16 h 821"/>
                <a:gd name="T20" fmla="*/ 68 w 1586"/>
                <a:gd name="T21" fmla="*/ 0 h 821"/>
                <a:gd name="T22" fmla="*/ 6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63 h 747"/>
                <a:gd name="T2" fmla="*/ 461 w 1049"/>
                <a:gd name="T3" fmla="*/ 374 h 747"/>
                <a:gd name="T4" fmla="*/ 470 w 1049"/>
                <a:gd name="T5" fmla="*/ 267 h 747"/>
                <a:gd name="T6" fmla="*/ 525 w 1049"/>
                <a:gd name="T7" fmla="*/ 211 h 747"/>
                <a:gd name="T8" fmla="*/ 39 w 1049"/>
                <a:gd name="T9" fmla="*/ 0 h 747"/>
                <a:gd name="T10" fmla="*/ 0 w 1049"/>
                <a:gd name="T11" fmla="*/ 64 h 747"/>
                <a:gd name="T12" fmla="*/ 0 w 1049"/>
                <a:gd name="T13" fmla="*/ 163 h 747"/>
                <a:gd name="T14" fmla="*/ 0 w 1049"/>
                <a:gd name="T15" fmla="*/ 163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4 h 241"/>
                <a:gd name="T2" fmla="*/ 79 w 272"/>
                <a:gd name="T3" fmla="*/ 0 h 241"/>
                <a:gd name="T4" fmla="*/ 125 w 272"/>
                <a:gd name="T5" fmla="*/ 18 h 241"/>
                <a:gd name="T6" fmla="*/ 135 w 272"/>
                <a:gd name="T7" fmla="*/ 70 h 241"/>
                <a:gd name="T8" fmla="*/ 81 w 272"/>
                <a:gd name="T9" fmla="*/ 73 h 241"/>
                <a:gd name="T10" fmla="*/ 16 w 272"/>
                <a:gd name="T11" fmla="*/ 121 h 241"/>
                <a:gd name="T12" fmla="*/ 0 w 272"/>
                <a:gd name="T13" fmla="*/ 14 h 241"/>
                <a:gd name="T14" fmla="*/ 0 w 272"/>
                <a:gd name="T15" fmla="*/ 14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76 w 152"/>
                <a:gd name="T1" fmla="*/ 2 h 224"/>
                <a:gd name="T2" fmla="*/ 76 w 152"/>
                <a:gd name="T3" fmla="*/ 112 h 224"/>
                <a:gd name="T4" fmla="*/ 0 w 152"/>
                <a:gd name="T5" fmla="*/ 4 h 224"/>
                <a:gd name="T6" fmla="*/ 36 w 152"/>
                <a:gd name="T7" fmla="*/ 0 h 224"/>
                <a:gd name="T8" fmla="*/ 76 w 152"/>
                <a:gd name="T9" fmla="*/ 2 h 224"/>
                <a:gd name="T10" fmla="*/ 76 w 152"/>
                <a:gd name="T11" fmla="*/ 2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40 h 764"/>
                <a:gd name="T2" fmla="*/ 44 w 386"/>
                <a:gd name="T3" fmla="*/ 0 h 764"/>
                <a:gd name="T4" fmla="*/ 116 w 386"/>
                <a:gd name="T5" fmla="*/ 3 h 764"/>
                <a:gd name="T6" fmla="*/ 193 w 386"/>
                <a:gd name="T7" fmla="*/ 383 h 764"/>
                <a:gd name="T8" fmla="*/ 140 w 386"/>
                <a:gd name="T9" fmla="*/ 361 h 764"/>
                <a:gd name="T10" fmla="*/ 76 w 386"/>
                <a:gd name="T11" fmla="*/ 339 h 764"/>
                <a:gd name="T12" fmla="*/ 0 w 386"/>
                <a:gd name="T13" fmla="*/ 40 h 764"/>
                <a:gd name="T14" fmla="*/ 0 w 386"/>
                <a:gd name="T15" fmla="*/ 4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346 w 728"/>
                <a:gd name="T1" fmla="*/ 0 h 348"/>
                <a:gd name="T2" fmla="*/ 0 w 728"/>
                <a:gd name="T3" fmla="*/ 53 h 348"/>
                <a:gd name="T4" fmla="*/ 14 w 728"/>
                <a:gd name="T5" fmla="*/ 174 h 348"/>
                <a:gd name="T6" fmla="*/ 358 w 728"/>
                <a:gd name="T7" fmla="*/ 119 h 348"/>
                <a:gd name="T8" fmla="*/ 364 w 728"/>
                <a:gd name="T9" fmla="*/ 22 h 348"/>
                <a:gd name="T10" fmla="*/ 346 w 728"/>
                <a:gd name="T11" fmla="*/ 0 h 348"/>
                <a:gd name="T12" fmla="*/ 346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36 w 312"/>
                <a:gd name="T1" fmla="*/ 0 h 135"/>
                <a:gd name="T2" fmla="*/ 0 w 312"/>
                <a:gd name="T3" fmla="*/ 39 h 135"/>
                <a:gd name="T4" fmla="*/ 156 w 312"/>
                <a:gd name="T5" fmla="*/ 67 h 135"/>
                <a:gd name="T6" fmla="*/ 136 w 312"/>
                <a:gd name="T7" fmla="*/ 0 h 135"/>
                <a:gd name="T8" fmla="*/ 136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53 h 175"/>
                    <a:gd name="T2" fmla="*/ 57 w 313"/>
                    <a:gd name="T3" fmla="*/ 5 h 175"/>
                    <a:gd name="T4" fmla="*/ 107 w 313"/>
                    <a:gd name="T5" fmla="*/ 0 h 175"/>
                    <a:gd name="T6" fmla="*/ 146 w 313"/>
                    <a:gd name="T7" fmla="*/ 13 h 175"/>
                    <a:gd name="T8" fmla="*/ 157 w 313"/>
                    <a:gd name="T9" fmla="*/ 45 h 175"/>
                    <a:gd name="T10" fmla="*/ 84 w 313"/>
                    <a:gd name="T11" fmla="*/ 33 h 175"/>
                    <a:gd name="T12" fmla="*/ 37 w 313"/>
                    <a:gd name="T13" fmla="*/ 50 h 175"/>
                    <a:gd name="T14" fmla="*/ 7 w 313"/>
                    <a:gd name="T15" fmla="*/ 87 h 175"/>
                    <a:gd name="T16" fmla="*/ 0 w 313"/>
                    <a:gd name="T17" fmla="*/ 53 h 175"/>
                    <a:gd name="T18" fmla="*/ 0 w 313"/>
                    <a:gd name="T19" fmla="*/ 53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20 h 266"/>
                    <a:gd name="T2" fmla="*/ 80 w 230"/>
                    <a:gd name="T3" fmla="*/ 133 h 266"/>
                    <a:gd name="T4" fmla="*/ 115 w 230"/>
                    <a:gd name="T5" fmla="*/ 126 h 266"/>
                    <a:gd name="T6" fmla="*/ 112 w 230"/>
                    <a:gd name="T7" fmla="*/ 9 h 266"/>
                    <a:gd name="T8" fmla="*/ 83 w 230"/>
                    <a:gd name="T9" fmla="*/ 0 h 266"/>
                    <a:gd name="T10" fmla="*/ 90 w 230"/>
                    <a:gd name="T11" fmla="*/ 99 h 266"/>
                    <a:gd name="T12" fmla="*/ 36 w 230"/>
                    <a:gd name="T13" fmla="*/ 2 h 266"/>
                    <a:gd name="T14" fmla="*/ 0 w 230"/>
                    <a:gd name="T15" fmla="*/ 20 h 266"/>
                    <a:gd name="T16" fmla="*/ 0 w 230"/>
                    <a:gd name="T17" fmla="*/ 2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0 h 234"/>
                    <a:gd name="T2" fmla="*/ 18 w 87"/>
                    <a:gd name="T3" fmla="*/ 47 h 234"/>
                    <a:gd name="T4" fmla="*/ 22 w 87"/>
                    <a:gd name="T5" fmla="*/ 77 h 234"/>
                    <a:gd name="T6" fmla="*/ 13 w 87"/>
                    <a:gd name="T7" fmla="*/ 117 h 234"/>
                    <a:gd name="T8" fmla="*/ 40 w 87"/>
                    <a:gd name="T9" fmla="*/ 110 h 234"/>
                    <a:gd name="T10" fmla="*/ 43 w 87"/>
                    <a:gd name="T11" fmla="*/ 58 h 234"/>
                    <a:gd name="T12" fmla="*/ 23 w 87"/>
                    <a:gd name="T13" fmla="*/ 0 h 234"/>
                    <a:gd name="T14" fmla="*/ 0 w 87"/>
                    <a:gd name="T15" fmla="*/ 10 h 234"/>
                    <a:gd name="T16" fmla="*/ 0 w 87"/>
                    <a:gd name="T17" fmla="*/ 10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50 w 1190"/>
                  <a:gd name="T1" fmla="*/ 0 h 500"/>
                  <a:gd name="T2" fmla="*/ 595 w 1190"/>
                  <a:gd name="T3" fmla="*/ 245 h 500"/>
                  <a:gd name="T4" fmla="*/ 538 w 1190"/>
                  <a:gd name="T5" fmla="*/ 250 h 500"/>
                  <a:gd name="T6" fmla="*/ 0 w 1190"/>
                  <a:gd name="T7" fmla="*/ 14 h 500"/>
                  <a:gd name="T8" fmla="*/ 50 w 1190"/>
                  <a:gd name="T9" fmla="*/ 0 h 500"/>
                  <a:gd name="T10" fmla="*/ 5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7 w 489"/>
                  <a:gd name="T1" fmla="*/ 17 h 296"/>
                  <a:gd name="T2" fmla="*/ 80 w 489"/>
                  <a:gd name="T3" fmla="*/ 33 h 296"/>
                  <a:gd name="T4" fmla="*/ 162 w 489"/>
                  <a:gd name="T5" fmla="*/ 69 h 296"/>
                  <a:gd name="T6" fmla="*/ 220 w 489"/>
                  <a:gd name="T7" fmla="*/ 122 h 296"/>
                  <a:gd name="T8" fmla="*/ 163 w 489"/>
                  <a:gd name="T9" fmla="*/ 115 h 296"/>
                  <a:gd name="T10" fmla="*/ 69 w 489"/>
                  <a:gd name="T11" fmla="*/ 73 h 296"/>
                  <a:gd name="T12" fmla="*/ 25 w 489"/>
                  <a:gd name="T13" fmla="*/ 40 h 296"/>
                  <a:gd name="T14" fmla="*/ 53 w 489"/>
                  <a:gd name="T15" fmla="*/ 82 h 296"/>
                  <a:gd name="T16" fmla="*/ 136 w 489"/>
                  <a:gd name="T17" fmla="*/ 135 h 296"/>
                  <a:gd name="T18" fmla="*/ 233 w 489"/>
                  <a:gd name="T19" fmla="*/ 148 h 296"/>
                  <a:gd name="T20" fmla="*/ 244 w 489"/>
                  <a:gd name="T21" fmla="*/ 112 h 296"/>
                  <a:gd name="T22" fmla="*/ 197 w 489"/>
                  <a:gd name="T23" fmla="*/ 60 h 296"/>
                  <a:gd name="T24" fmla="*/ 85 w 489"/>
                  <a:gd name="T25" fmla="*/ 9 h 296"/>
                  <a:gd name="T26" fmla="*/ 0 w 489"/>
                  <a:gd name="T27" fmla="*/ 0 h 296"/>
                  <a:gd name="T28" fmla="*/ 7 w 489"/>
                  <a:gd name="T29" fmla="*/ 17 h 296"/>
                  <a:gd name="T30" fmla="*/ 7 w 489"/>
                  <a:gd name="T31" fmla="*/ 17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2 w 213"/>
                  <a:gd name="T1" fmla="*/ 0 h 478"/>
                  <a:gd name="T2" fmla="*/ 46 w 213"/>
                  <a:gd name="T3" fmla="*/ 12 h 478"/>
                  <a:gd name="T4" fmla="*/ 40 w 213"/>
                  <a:gd name="T5" fmla="*/ 96 h 478"/>
                  <a:gd name="T6" fmla="*/ 53 w 213"/>
                  <a:gd name="T7" fmla="*/ 163 h 478"/>
                  <a:gd name="T8" fmla="*/ 107 w 213"/>
                  <a:gd name="T9" fmla="*/ 225 h 478"/>
                  <a:gd name="T10" fmla="*/ 49 w 213"/>
                  <a:gd name="T11" fmla="*/ 238 h 478"/>
                  <a:gd name="T12" fmla="*/ 15 w 213"/>
                  <a:gd name="T13" fmla="*/ 171 h 478"/>
                  <a:gd name="T14" fmla="*/ 0 w 213"/>
                  <a:gd name="T15" fmla="*/ 28 h 478"/>
                  <a:gd name="T16" fmla="*/ 12 w 213"/>
                  <a:gd name="T17" fmla="*/ 0 h 478"/>
                  <a:gd name="T18" fmla="*/ 12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55 w 150"/>
                    <a:gd name="T1" fmla="*/ 0 h 173"/>
                    <a:gd name="T2" fmla="*/ 20 w 150"/>
                    <a:gd name="T3" fmla="*/ 33 h 173"/>
                    <a:gd name="T4" fmla="*/ 0 w 150"/>
                    <a:gd name="T5" fmla="*/ 87 h 173"/>
                    <a:gd name="T6" fmla="*/ 40 w 150"/>
                    <a:gd name="T7" fmla="*/ 80 h 173"/>
                    <a:gd name="T8" fmla="*/ 52 w 150"/>
                    <a:gd name="T9" fmla="*/ 42 h 173"/>
                    <a:gd name="T10" fmla="*/ 75 w 150"/>
                    <a:gd name="T11" fmla="*/ 14 h 173"/>
                    <a:gd name="T12" fmla="*/ 55 w 150"/>
                    <a:gd name="T13" fmla="*/ 0 h 173"/>
                    <a:gd name="T14" fmla="*/ 55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78 w 1684"/>
                    <a:gd name="T1" fmla="*/ 0 h 880"/>
                    <a:gd name="T2" fmla="*/ 32 w 1684"/>
                    <a:gd name="T3" fmla="*/ 26 h 880"/>
                    <a:gd name="T4" fmla="*/ 0 w 1684"/>
                    <a:gd name="T5" fmla="*/ 104 h 880"/>
                    <a:gd name="T6" fmla="*/ 34 w 1684"/>
                    <a:gd name="T7" fmla="*/ 179 h 880"/>
                    <a:gd name="T8" fmla="*/ 591 w 1684"/>
                    <a:gd name="T9" fmla="*/ 434 h 880"/>
                    <a:gd name="T10" fmla="*/ 711 w 1684"/>
                    <a:gd name="T11" fmla="*/ 418 h 880"/>
                    <a:gd name="T12" fmla="*/ 808 w 1684"/>
                    <a:gd name="T13" fmla="*/ 440 h 880"/>
                    <a:gd name="T14" fmla="*/ 842 w 1684"/>
                    <a:gd name="T15" fmla="*/ 404 h 880"/>
                    <a:gd name="T16" fmla="*/ 751 w 1684"/>
                    <a:gd name="T17" fmla="*/ 332 h 880"/>
                    <a:gd name="T18" fmla="*/ 714 w 1684"/>
                    <a:gd name="T19" fmla="*/ 256 h 880"/>
                    <a:gd name="T20" fmla="*/ 685 w 1684"/>
                    <a:gd name="T21" fmla="*/ 264 h 880"/>
                    <a:gd name="T22" fmla="*/ 720 w 1684"/>
                    <a:gd name="T23" fmla="*/ 332 h 880"/>
                    <a:gd name="T24" fmla="*/ 789 w 1684"/>
                    <a:gd name="T25" fmla="*/ 405 h 880"/>
                    <a:gd name="T26" fmla="*/ 707 w 1684"/>
                    <a:gd name="T27" fmla="*/ 394 h 880"/>
                    <a:gd name="T28" fmla="*/ 610 w 1684"/>
                    <a:gd name="T29" fmla="*/ 407 h 880"/>
                    <a:gd name="T30" fmla="*/ 628 w 1684"/>
                    <a:gd name="T31" fmla="*/ 325 h 880"/>
                    <a:gd name="T32" fmla="*/ 669 w 1684"/>
                    <a:gd name="T33" fmla="*/ 269 h 880"/>
                    <a:gd name="T34" fmla="*/ 621 w 1684"/>
                    <a:gd name="T35" fmla="*/ 276 h 880"/>
                    <a:gd name="T36" fmla="*/ 583 w 1684"/>
                    <a:gd name="T37" fmla="*/ 329 h 880"/>
                    <a:gd name="T38" fmla="*/ 570 w 1684"/>
                    <a:gd name="T39" fmla="*/ 396 h 880"/>
                    <a:gd name="T40" fmla="*/ 54 w 1684"/>
                    <a:gd name="T41" fmla="*/ 155 h 880"/>
                    <a:gd name="T42" fmla="*/ 40 w 1684"/>
                    <a:gd name="T43" fmla="*/ 108 h 880"/>
                    <a:gd name="T44" fmla="*/ 52 w 1684"/>
                    <a:gd name="T45" fmla="*/ 48 h 880"/>
                    <a:gd name="T46" fmla="*/ 109 w 1684"/>
                    <a:gd name="T47" fmla="*/ 0 h 880"/>
                    <a:gd name="T48" fmla="*/ 78 w 1684"/>
                    <a:gd name="T49" fmla="*/ 0 h 880"/>
                    <a:gd name="T50" fmla="*/ 78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58 w 160"/>
                    <a:gd name="T1" fmla="*/ 0 h 335"/>
                    <a:gd name="T2" fmla="*/ 10 w 160"/>
                    <a:gd name="T3" fmla="*/ 53 h 335"/>
                    <a:gd name="T4" fmla="*/ 0 w 160"/>
                    <a:gd name="T5" fmla="*/ 115 h 335"/>
                    <a:gd name="T6" fmla="*/ 17 w 160"/>
                    <a:gd name="T7" fmla="*/ 157 h 335"/>
                    <a:gd name="T8" fmla="*/ 47 w 160"/>
                    <a:gd name="T9" fmla="*/ 167 h 335"/>
                    <a:gd name="T10" fmla="*/ 38 w 160"/>
                    <a:gd name="T11" fmla="*/ 77 h 335"/>
                    <a:gd name="T12" fmla="*/ 80 w 160"/>
                    <a:gd name="T13" fmla="*/ 8 h 335"/>
                    <a:gd name="T14" fmla="*/ 58 w 160"/>
                    <a:gd name="T15" fmla="*/ 0 h 335"/>
                    <a:gd name="T16" fmla="*/ 58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09 w 642"/>
                    <a:gd name="T1" fmla="*/ 448 h 1188"/>
                    <a:gd name="T2" fmla="*/ 0 w 642"/>
                    <a:gd name="T3" fmla="*/ 62 h 1188"/>
                    <a:gd name="T4" fmla="*/ 41 w 642"/>
                    <a:gd name="T5" fmla="*/ 19 h 1188"/>
                    <a:gd name="T6" fmla="*/ 129 w 642"/>
                    <a:gd name="T7" fmla="*/ 0 h 1188"/>
                    <a:gd name="T8" fmla="*/ 200 w 642"/>
                    <a:gd name="T9" fmla="*/ 29 h 1188"/>
                    <a:gd name="T10" fmla="*/ 322 w 642"/>
                    <a:gd name="T11" fmla="*/ 594 h 1188"/>
                    <a:gd name="T12" fmla="*/ 278 w 642"/>
                    <a:gd name="T13" fmla="*/ 546 h 1188"/>
                    <a:gd name="T14" fmla="*/ 178 w 642"/>
                    <a:gd name="T15" fmla="*/ 49 h 1188"/>
                    <a:gd name="T16" fmla="*/ 113 w 642"/>
                    <a:gd name="T17" fmla="*/ 31 h 1188"/>
                    <a:gd name="T18" fmla="*/ 60 w 642"/>
                    <a:gd name="T19" fmla="*/ 37 h 1188"/>
                    <a:gd name="T20" fmla="*/ 38 w 642"/>
                    <a:gd name="T21" fmla="*/ 71 h 1188"/>
                    <a:gd name="T22" fmla="*/ 153 w 642"/>
                    <a:gd name="T23" fmla="*/ 462 h 1188"/>
                    <a:gd name="T24" fmla="*/ 109 w 642"/>
                    <a:gd name="T25" fmla="*/ 448 h 1188"/>
                    <a:gd name="T26" fmla="*/ 109 w 642"/>
                    <a:gd name="T27" fmla="*/ 448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4 h 504"/>
                    <a:gd name="T2" fmla="*/ 38 w 192"/>
                    <a:gd name="T3" fmla="*/ 97 h 504"/>
                    <a:gd name="T4" fmla="*/ 57 w 192"/>
                    <a:gd name="T5" fmla="*/ 159 h 504"/>
                    <a:gd name="T6" fmla="*/ 58 w 192"/>
                    <a:gd name="T7" fmla="*/ 252 h 504"/>
                    <a:gd name="T8" fmla="*/ 96 w 192"/>
                    <a:gd name="T9" fmla="*/ 252 h 504"/>
                    <a:gd name="T10" fmla="*/ 94 w 192"/>
                    <a:gd name="T11" fmla="*/ 180 h 504"/>
                    <a:gd name="T12" fmla="*/ 81 w 192"/>
                    <a:gd name="T13" fmla="*/ 104 h 504"/>
                    <a:gd name="T14" fmla="*/ 50 w 192"/>
                    <a:gd name="T15" fmla="*/ 30 h 504"/>
                    <a:gd name="T16" fmla="*/ 32 w 192"/>
                    <a:gd name="T17" fmla="*/ 0 h 504"/>
                    <a:gd name="T18" fmla="*/ 0 w 192"/>
                    <a:gd name="T19" fmla="*/ 14 h 504"/>
                    <a:gd name="T20" fmla="*/ 0 w 192"/>
                    <a:gd name="T21" fmla="*/ 14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49 w 390"/>
                    <a:gd name="T1" fmla="*/ 0 h 269"/>
                    <a:gd name="T2" fmla="*/ 129 w 390"/>
                    <a:gd name="T3" fmla="*/ 9 h 269"/>
                    <a:gd name="T4" fmla="*/ 127 w 390"/>
                    <a:gd name="T5" fmla="*/ 33 h 269"/>
                    <a:gd name="T6" fmla="*/ 0 w 390"/>
                    <a:gd name="T7" fmla="*/ 85 h 269"/>
                    <a:gd name="T8" fmla="*/ 0 w 390"/>
                    <a:gd name="T9" fmla="*/ 111 h 269"/>
                    <a:gd name="T10" fmla="*/ 142 w 390"/>
                    <a:gd name="T11" fmla="*/ 113 h 269"/>
                    <a:gd name="T12" fmla="*/ 160 w 390"/>
                    <a:gd name="T13" fmla="*/ 135 h 269"/>
                    <a:gd name="T14" fmla="*/ 195 w 390"/>
                    <a:gd name="T15" fmla="*/ 133 h 269"/>
                    <a:gd name="T16" fmla="*/ 192 w 390"/>
                    <a:gd name="T17" fmla="*/ 95 h 269"/>
                    <a:gd name="T18" fmla="*/ 58 w 390"/>
                    <a:gd name="T19" fmla="*/ 88 h 269"/>
                    <a:gd name="T20" fmla="*/ 167 w 390"/>
                    <a:gd name="T21" fmla="*/ 45 h 269"/>
                    <a:gd name="T22" fmla="*/ 149 w 390"/>
                    <a:gd name="T23" fmla="*/ 0 h 269"/>
                    <a:gd name="T24" fmla="*/ 149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66 h 424"/>
                    <a:gd name="T2" fmla="*/ 432 w 941"/>
                    <a:gd name="T3" fmla="*/ 0 h 424"/>
                    <a:gd name="T4" fmla="*/ 463 w 941"/>
                    <a:gd name="T5" fmla="*/ 39 h 424"/>
                    <a:gd name="T6" fmla="*/ 471 w 941"/>
                    <a:gd name="T7" fmla="*/ 91 h 424"/>
                    <a:gd name="T8" fmla="*/ 452 w 941"/>
                    <a:gd name="T9" fmla="*/ 141 h 424"/>
                    <a:gd name="T10" fmla="*/ 29 w 941"/>
                    <a:gd name="T11" fmla="*/ 212 h 424"/>
                    <a:gd name="T12" fmla="*/ 27 w 941"/>
                    <a:gd name="T13" fmla="*/ 192 h 424"/>
                    <a:gd name="T14" fmla="*/ 432 w 941"/>
                    <a:gd name="T15" fmla="*/ 121 h 424"/>
                    <a:gd name="T16" fmla="*/ 447 w 941"/>
                    <a:gd name="T17" fmla="*/ 73 h 424"/>
                    <a:gd name="T18" fmla="*/ 420 w 941"/>
                    <a:gd name="T19" fmla="*/ 29 h 424"/>
                    <a:gd name="T20" fmla="*/ 0 w 941"/>
                    <a:gd name="T21" fmla="*/ 93 h 424"/>
                    <a:gd name="T22" fmla="*/ 0 w 941"/>
                    <a:gd name="T23" fmla="*/ 66 h 424"/>
                    <a:gd name="T24" fmla="*/ 0 w 941"/>
                    <a:gd name="T25" fmla="*/ 66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63 h 173"/>
                    <a:gd name="T2" fmla="*/ 33 w 488"/>
                    <a:gd name="T3" fmla="*/ 86 h 173"/>
                    <a:gd name="T4" fmla="*/ 111 w 488"/>
                    <a:gd name="T5" fmla="*/ 83 h 173"/>
                    <a:gd name="T6" fmla="*/ 210 w 488"/>
                    <a:gd name="T7" fmla="*/ 58 h 173"/>
                    <a:gd name="T8" fmla="*/ 245 w 488"/>
                    <a:gd name="T9" fmla="*/ 21 h 173"/>
                    <a:gd name="T10" fmla="*/ 222 w 488"/>
                    <a:gd name="T11" fmla="*/ 1 h 173"/>
                    <a:gd name="T12" fmla="*/ 127 w 488"/>
                    <a:gd name="T13" fmla="*/ 0 h 173"/>
                    <a:gd name="T14" fmla="*/ 55 w 488"/>
                    <a:gd name="T15" fmla="*/ 6 h 173"/>
                    <a:gd name="T16" fmla="*/ 8 w 488"/>
                    <a:gd name="T17" fmla="*/ 38 h 173"/>
                    <a:gd name="T18" fmla="*/ 56 w 488"/>
                    <a:gd name="T19" fmla="*/ 47 h 173"/>
                    <a:gd name="T20" fmla="*/ 138 w 488"/>
                    <a:gd name="T21" fmla="*/ 26 h 173"/>
                    <a:gd name="T22" fmla="*/ 209 w 488"/>
                    <a:gd name="T23" fmla="*/ 26 h 173"/>
                    <a:gd name="T24" fmla="*/ 135 w 488"/>
                    <a:gd name="T25" fmla="*/ 55 h 173"/>
                    <a:gd name="T26" fmla="*/ 71 w 488"/>
                    <a:gd name="T27" fmla="*/ 63 h 173"/>
                    <a:gd name="T28" fmla="*/ 0 w 488"/>
                    <a:gd name="T29" fmla="*/ 63 h 173"/>
                    <a:gd name="T30" fmla="*/ 0 w 488"/>
                    <a:gd name="T31" fmla="*/ 63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184 w 772"/>
                <a:gd name="T1" fmla="*/ 1379 h 3266"/>
                <a:gd name="T2" fmla="*/ 101 w 772"/>
                <a:gd name="T3" fmla="*/ 1287 h 3266"/>
                <a:gd name="T4" fmla="*/ 85 w 772"/>
                <a:gd name="T5" fmla="*/ 1216 h 3266"/>
                <a:gd name="T6" fmla="*/ 99 w 772"/>
                <a:gd name="T7" fmla="*/ 1111 h 3266"/>
                <a:gd name="T8" fmla="*/ 157 w 772"/>
                <a:gd name="T9" fmla="*/ 984 h 3266"/>
                <a:gd name="T10" fmla="*/ 170 w 772"/>
                <a:gd name="T11" fmla="*/ 904 h 3266"/>
                <a:gd name="T12" fmla="*/ 157 w 772"/>
                <a:gd name="T13" fmla="*/ 851 h 3266"/>
                <a:gd name="T14" fmla="*/ 106 w 772"/>
                <a:gd name="T15" fmla="*/ 812 h 3266"/>
                <a:gd name="T16" fmla="*/ 96 w 772"/>
                <a:gd name="T17" fmla="*/ 763 h 3266"/>
                <a:gd name="T18" fmla="*/ 114 w 772"/>
                <a:gd name="T19" fmla="*/ 693 h 3266"/>
                <a:gd name="T20" fmla="*/ 197 w 772"/>
                <a:gd name="T21" fmla="*/ 505 h 3266"/>
                <a:gd name="T22" fmla="*/ 205 w 772"/>
                <a:gd name="T23" fmla="*/ 413 h 3266"/>
                <a:gd name="T24" fmla="*/ 184 w 772"/>
                <a:gd name="T25" fmla="*/ 312 h 3266"/>
                <a:gd name="T26" fmla="*/ 114 w 772"/>
                <a:gd name="T27" fmla="*/ 263 h 3266"/>
                <a:gd name="T28" fmla="*/ 53 w 772"/>
                <a:gd name="T29" fmla="*/ 184 h 3266"/>
                <a:gd name="T30" fmla="*/ 0 w 772"/>
                <a:gd name="T31" fmla="*/ 0 h 3266"/>
                <a:gd name="T32" fmla="*/ 8 w 772"/>
                <a:gd name="T33" fmla="*/ 167 h 3266"/>
                <a:gd name="T34" fmla="*/ 48 w 772"/>
                <a:gd name="T35" fmla="*/ 267 h 3266"/>
                <a:gd name="T36" fmla="*/ 101 w 772"/>
                <a:gd name="T37" fmla="*/ 329 h 3266"/>
                <a:gd name="T38" fmla="*/ 160 w 772"/>
                <a:gd name="T39" fmla="*/ 364 h 3266"/>
                <a:gd name="T40" fmla="*/ 163 w 772"/>
                <a:gd name="T41" fmla="*/ 456 h 3266"/>
                <a:gd name="T42" fmla="*/ 133 w 772"/>
                <a:gd name="T43" fmla="*/ 553 h 3266"/>
                <a:gd name="T44" fmla="*/ 64 w 772"/>
                <a:gd name="T45" fmla="*/ 724 h 3266"/>
                <a:gd name="T46" fmla="*/ 61 w 772"/>
                <a:gd name="T47" fmla="*/ 834 h 3266"/>
                <a:gd name="T48" fmla="*/ 125 w 772"/>
                <a:gd name="T49" fmla="*/ 895 h 3266"/>
                <a:gd name="T50" fmla="*/ 122 w 772"/>
                <a:gd name="T51" fmla="*/ 952 h 3266"/>
                <a:gd name="T52" fmla="*/ 66 w 772"/>
                <a:gd name="T53" fmla="*/ 1071 h 3266"/>
                <a:gd name="T54" fmla="*/ 42 w 772"/>
                <a:gd name="T55" fmla="*/ 1185 h 3266"/>
                <a:gd name="T56" fmla="*/ 64 w 772"/>
                <a:gd name="T57" fmla="*/ 1308 h 3266"/>
                <a:gd name="T58" fmla="*/ 114 w 772"/>
                <a:gd name="T59" fmla="*/ 1374 h 3266"/>
                <a:gd name="T60" fmla="*/ 178 w 772"/>
                <a:gd name="T61" fmla="*/ 1427 h 3266"/>
                <a:gd name="T62" fmla="*/ 184 w 772"/>
                <a:gd name="T63" fmla="*/ 1379 h 3266"/>
                <a:gd name="T64" fmla="*/ 184 w 772"/>
                <a:gd name="T65" fmla="*/ 1379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184 w 772"/>
                <a:gd name="T1" fmla="*/ 1578 h 3266"/>
                <a:gd name="T2" fmla="*/ 101 w 772"/>
                <a:gd name="T3" fmla="*/ 1473 h 3266"/>
                <a:gd name="T4" fmla="*/ 85 w 772"/>
                <a:gd name="T5" fmla="*/ 1392 h 3266"/>
                <a:gd name="T6" fmla="*/ 99 w 772"/>
                <a:gd name="T7" fmla="*/ 1271 h 3266"/>
                <a:gd name="T8" fmla="*/ 157 w 772"/>
                <a:gd name="T9" fmla="*/ 1126 h 3266"/>
                <a:gd name="T10" fmla="*/ 170 w 772"/>
                <a:gd name="T11" fmla="*/ 1035 h 3266"/>
                <a:gd name="T12" fmla="*/ 157 w 772"/>
                <a:gd name="T13" fmla="*/ 974 h 3266"/>
                <a:gd name="T14" fmla="*/ 106 w 772"/>
                <a:gd name="T15" fmla="*/ 930 h 3266"/>
                <a:gd name="T16" fmla="*/ 96 w 772"/>
                <a:gd name="T17" fmla="*/ 874 h 3266"/>
                <a:gd name="T18" fmla="*/ 114 w 772"/>
                <a:gd name="T19" fmla="*/ 794 h 3266"/>
                <a:gd name="T20" fmla="*/ 197 w 772"/>
                <a:gd name="T21" fmla="*/ 578 h 3266"/>
                <a:gd name="T22" fmla="*/ 205 w 772"/>
                <a:gd name="T23" fmla="*/ 473 h 3266"/>
                <a:gd name="T24" fmla="*/ 184 w 772"/>
                <a:gd name="T25" fmla="*/ 357 h 3266"/>
                <a:gd name="T26" fmla="*/ 114 w 772"/>
                <a:gd name="T27" fmla="*/ 302 h 3266"/>
                <a:gd name="T28" fmla="*/ 53 w 772"/>
                <a:gd name="T29" fmla="*/ 211 h 3266"/>
                <a:gd name="T30" fmla="*/ 0 w 772"/>
                <a:gd name="T31" fmla="*/ 0 h 3266"/>
                <a:gd name="T32" fmla="*/ 8 w 772"/>
                <a:gd name="T33" fmla="*/ 191 h 3266"/>
                <a:gd name="T34" fmla="*/ 48 w 772"/>
                <a:gd name="T35" fmla="*/ 306 h 3266"/>
                <a:gd name="T36" fmla="*/ 101 w 772"/>
                <a:gd name="T37" fmla="*/ 377 h 3266"/>
                <a:gd name="T38" fmla="*/ 160 w 772"/>
                <a:gd name="T39" fmla="*/ 417 h 3266"/>
                <a:gd name="T40" fmla="*/ 163 w 772"/>
                <a:gd name="T41" fmla="*/ 522 h 3266"/>
                <a:gd name="T42" fmla="*/ 133 w 772"/>
                <a:gd name="T43" fmla="*/ 633 h 3266"/>
                <a:gd name="T44" fmla="*/ 64 w 772"/>
                <a:gd name="T45" fmla="*/ 829 h 3266"/>
                <a:gd name="T46" fmla="*/ 61 w 772"/>
                <a:gd name="T47" fmla="*/ 955 h 3266"/>
                <a:gd name="T48" fmla="*/ 125 w 772"/>
                <a:gd name="T49" fmla="*/ 1025 h 3266"/>
                <a:gd name="T50" fmla="*/ 122 w 772"/>
                <a:gd name="T51" fmla="*/ 1090 h 3266"/>
                <a:gd name="T52" fmla="*/ 66 w 772"/>
                <a:gd name="T53" fmla="*/ 1226 h 3266"/>
                <a:gd name="T54" fmla="*/ 42 w 772"/>
                <a:gd name="T55" fmla="*/ 1357 h 3266"/>
                <a:gd name="T56" fmla="*/ 64 w 772"/>
                <a:gd name="T57" fmla="*/ 1497 h 3266"/>
                <a:gd name="T58" fmla="*/ 114 w 772"/>
                <a:gd name="T59" fmla="*/ 1572 h 3266"/>
                <a:gd name="T60" fmla="*/ 178 w 772"/>
                <a:gd name="T61" fmla="*/ 1633 h 3266"/>
                <a:gd name="T62" fmla="*/ 184 w 772"/>
                <a:gd name="T63" fmla="*/ 1578 h 3266"/>
                <a:gd name="T64" fmla="*/ 184 w 772"/>
                <a:gd name="T65" fmla="*/ 1578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31 w 245"/>
                  <a:gd name="T1" fmla="*/ 3 h 806"/>
                  <a:gd name="T2" fmla="*/ 33 w 245"/>
                  <a:gd name="T3" fmla="*/ 122 h 806"/>
                  <a:gd name="T4" fmla="*/ 0 w 245"/>
                  <a:gd name="T5" fmla="*/ 288 h 806"/>
                  <a:gd name="T6" fmla="*/ 20 w 245"/>
                  <a:gd name="T7" fmla="*/ 282 h 806"/>
                  <a:gd name="T8" fmla="*/ 55 w 245"/>
                  <a:gd name="T9" fmla="*/ 134 h 806"/>
                  <a:gd name="T10" fmla="*/ 62 w 245"/>
                  <a:gd name="T11" fmla="*/ 0 h 806"/>
                  <a:gd name="T12" fmla="*/ 31 w 245"/>
                  <a:gd name="T13" fmla="*/ 3 h 806"/>
                  <a:gd name="T14" fmla="*/ 31 w 245"/>
                  <a:gd name="T15" fmla="*/ 3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75 w 604"/>
                    <a:gd name="T3" fmla="*/ 66 h 349"/>
                    <a:gd name="T4" fmla="*/ 127 w 604"/>
                    <a:gd name="T5" fmla="*/ 125 h 349"/>
                    <a:gd name="T6" fmla="*/ 153 w 604"/>
                    <a:gd name="T7" fmla="*/ 50 h 349"/>
                    <a:gd name="T8" fmla="*/ 91 w 604"/>
                    <a:gd name="T9" fmla="*/ 3 h 349"/>
                    <a:gd name="T10" fmla="*/ 118 w 604"/>
                    <a:gd name="T11" fmla="*/ 66 h 349"/>
                    <a:gd name="T12" fmla="*/ 33 w 604"/>
                    <a:gd name="T13" fmla="*/ 6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187 w 1064"/>
                    <a:gd name="T1" fmla="*/ 46 h 1230"/>
                    <a:gd name="T2" fmla="*/ 123 w 1064"/>
                    <a:gd name="T3" fmla="*/ 125 h 1230"/>
                    <a:gd name="T4" fmla="*/ 41 w 1064"/>
                    <a:gd name="T5" fmla="*/ 271 h 1230"/>
                    <a:gd name="T6" fmla="*/ 0 w 1064"/>
                    <a:gd name="T7" fmla="*/ 392 h 1230"/>
                    <a:gd name="T8" fmla="*/ 15 w 1064"/>
                    <a:gd name="T9" fmla="*/ 438 h 1230"/>
                    <a:gd name="T10" fmla="*/ 66 w 1064"/>
                    <a:gd name="T11" fmla="*/ 428 h 1230"/>
                    <a:gd name="T12" fmla="*/ 146 w 1064"/>
                    <a:gd name="T13" fmla="*/ 325 h 1230"/>
                    <a:gd name="T14" fmla="*/ 221 w 1064"/>
                    <a:gd name="T15" fmla="*/ 190 h 1230"/>
                    <a:gd name="T16" fmla="*/ 261 w 1064"/>
                    <a:gd name="T17" fmla="*/ 96 h 1230"/>
                    <a:gd name="T18" fmla="*/ 269 w 1064"/>
                    <a:gd name="T19" fmla="*/ 30 h 1230"/>
                    <a:gd name="T20" fmla="*/ 247 w 1064"/>
                    <a:gd name="T21" fmla="*/ 0 h 1230"/>
                    <a:gd name="T22" fmla="*/ 211 w 1064"/>
                    <a:gd name="T23" fmla="*/ 23 h 1230"/>
                    <a:gd name="T24" fmla="*/ 245 w 1064"/>
                    <a:gd name="T25" fmla="*/ 38 h 1230"/>
                    <a:gd name="T26" fmla="*/ 221 w 1064"/>
                    <a:gd name="T27" fmla="*/ 125 h 1230"/>
                    <a:gd name="T28" fmla="*/ 174 w 1064"/>
                    <a:gd name="T29" fmla="*/ 234 h 1230"/>
                    <a:gd name="T30" fmla="*/ 88 w 1064"/>
                    <a:gd name="T31" fmla="*/ 359 h 1230"/>
                    <a:gd name="T32" fmla="*/ 29 w 1064"/>
                    <a:gd name="T33" fmla="*/ 397 h 1230"/>
                    <a:gd name="T34" fmla="*/ 34 w 1064"/>
                    <a:gd name="T35" fmla="*/ 336 h 1230"/>
                    <a:gd name="T36" fmla="*/ 110 w 1064"/>
                    <a:gd name="T37" fmla="*/ 179 h 1230"/>
                    <a:gd name="T38" fmla="*/ 210 w 1064"/>
                    <a:gd name="T39" fmla="*/ 42 h 1230"/>
                    <a:gd name="T40" fmla="*/ 187 w 1064"/>
                    <a:gd name="T41" fmla="*/ 46 h 1230"/>
                    <a:gd name="T42" fmla="*/ 187 w 1064"/>
                    <a:gd name="T43" fmla="*/ 46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490 w 2002"/>
                    <a:gd name="T1" fmla="*/ 0 h 2521"/>
                    <a:gd name="T2" fmla="*/ 0 w 2002"/>
                    <a:gd name="T3" fmla="*/ 898 h 2521"/>
                    <a:gd name="T4" fmla="*/ 48 w 2002"/>
                    <a:gd name="T5" fmla="*/ 873 h 2521"/>
                    <a:gd name="T6" fmla="*/ 505 w 2002"/>
                    <a:gd name="T7" fmla="*/ 22 h 2521"/>
                    <a:gd name="T8" fmla="*/ 490 w 2002"/>
                    <a:gd name="T9" fmla="*/ 0 h 2521"/>
                    <a:gd name="T10" fmla="*/ 490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24 w 3007"/>
                    <a:gd name="T1" fmla="*/ 1014 h 3771"/>
                    <a:gd name="T2" fmla="*/ 99 w 3007"/>
                    <a:gd name="T3" fmla="*/ 1010 h 3771"/>
                    <a:gd name="T4" fmla="*/ 207 w 3007"/>
                    <a:gd name="T5" fmla="*/ 1072 h 3771"/>
                    <a:gd name="T6" fmla="*/ 172 w 3007"/>
                    <a:gd name="T7" fmla="*/ 1004 h 3771"/>
                    <a:gd name="T8" fmla="*/ 93 w 3007"/>
                    <a:gd name="T9" fmla="*/ 963 h 3771"/>
                    <a:gd name="T10" fmla="*/ 161 w 3007"/>
                    <a:gd name="T11" fmla="*/ 969 h 3771"/>
                    <a:gd name="T12" fmla="*/ 247 w 3007"/>
                    <a:gd name="T13" fmla="*/ 1023 h 3771"/>
                    <a:gd name="T14" fmla="*/ 721 w 3007"/>
                    <a:gd name="T15" fmla="*/ 150 h 3771"/>
                    <a:gd name="T16" fmla="*/ 650 w 3007"/>
                    <a:gd name="T17" fmla="*/ 53 h 3771"/>
                    <a:gd name="T18" fmla="*/ 582 w 3007"/>
                    <a:gd name="T19" fmla="*/ 0 h 3771"/>
                    <a:gd name="T20" fmla="*/ 679 w 3007"/>
                    <a:gd name="T21" fmla="*/ 28 h 3771"/>
                    <a:gd name="T22" fmla="*/ 758 w 3007"/>
                    <a:gd name="T23" fmla="*/ 153 h 3771"/>
                    <a:gd name="T24" fmla="*/ 209 w 3007"/>
                    <a:gd name="T25" fmla="*/ 1167 h 3771"/>
                    <a:gd name="T26" fmla="*/ 121 w 3007"/>
                    <a:gd name="T27" fmla="*/ 1216 h 3771"/>
                    <a:gd name="T28" fmla="*/ 26 w 3007"/>
                    <a:gd name="T29" fmla="*/ 1344 h 3771"/>
                    <a:gd name="T30" fmla="*/ 0 w 3007"/>
                    <a:gd name="T31" fmla="*/ 1307 h 3771"/>
                    <a:gd name="T32" fmla="*/ 33 w 3007"/>
                    <a:gd name="T33" fmla="*/ 1294 h 3771"/>
                    <a:gd name="T34" fmla="*/ 95 w 3007"/>
                    <a:gd name="T35" fmla="*/ 1206 h 3771"/>
                    <a:gd name="T36" fmla="*/ 42 w 3007"/>
                    <a:gd name="T37" fmla="*/ 1167 h 3771"/>
                    <a:gd name="T38" fmla="*/ 42 w 3007"/>
                    <a:gd name="T39" fmla="*/ 1132 h 3771"/>
                    <a:gd name="T40" fmla="*/ 104 w 3007"/>
                    <a:gd name="T41" fmla="*/ 1175 h 3771"/>
                    <a:gd name="T42" fmla="*/ 104 w 3007"/>
                    <a:gd name="T43" fmla="*/ 1136 h 3771"/>
                    <a:gd name="T44" fmla="*/ 152 w 3007"/>
                    <a:gd name="T45" fmla="*/ 1148 h 3771"/>
                    <a:gd name="T46" fmla="*/ 108 w 3007"/>
                    <a:gd name="T47" fmla="*/ 1097 h 3771"/>
                    <a:gd name="T48" fmla="*/ 159 w 3007"/>
                    <a:gd name="T49" fmla="*/ 1091 h 3771"/>
                    <a:gd name="T50" fmla="*/ 24 w 3007"/>
                    <a:gd name="T51" fmla="*/ 1014 h 3771"/>
                    <a:gd name="T52" fmla="*/ 24 w 3007"/>
                    <a:gd name="T53" fmla="*/ 101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29 h 342"/>
                    <a:gd name="T2" fmla="*/ 64 w 673"/>
                    <a:gd name="T3" fmla="*/ 38 h 342"/>
                    <a:gd name="T4" fmla="*/ 160 w 673"/>
                    <a:gd name="T5" fmla="*/ 122 h 342"/>
                    <a:gd name="T6" fmla="*/ 169 w 673"/>
                    <a:gd name="T7" fmla="*/ 103 h 342"/>
                    <a:gd name="T8" fmla="*/ 112 w 673"/>
                    <a:gd name="T9" fmla="*/ 41 h 342"/>
                    <a:gd name="T10" fmla="*/ 7 w 673"/>
                    <a:gd name="T11" fmla="*/ 0 h 342"/>
                    <a:gd name="T12" fmla="*/ 0 w 673"/>
                    <a:gd name="T13" fmla="*/ 29 h 342"/>
                    <a:gd name="T14" fmla="*/ 0 w 673"/>
                    <a:gd name="T15" fmla="*/ 29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28 h 403"/>
                    <a:gd name="T2" fmla="*/ 86 w 716"/>
                    <a:gd name="T3" fmla="*/ 53 h 403"/>
                    <a:gd name="T4" fmla="*/ 161 w 716"/>
                    <a:gd name="T5" fmla="*/ 144 h 403"/>
                    <a:gd name="T6" fmla="*/ 181 w 716"/>
                    <a:gd name="T7" fmla="*/ 106 h 403"/>
                    <a:gd name="T8" fmla="*/ 106 w 716"/>
                    <a:gd name="T9" fmla="*/ 41 h 403"/>
                    <a:gd name="T10" fmla="*/ 18 w 716"/>
                    <a:gd name="T11" fmla="*/ 0 h 403"/>
                    <a:gd name="T12" fmla="*/ 0 w 716"/>
                    <a:gd name="T13" fmla="*/ 28 h 403"/>
                    <a:gd name="T14" fmla="*/ 0 w 716"/>
                    <a:gd name="T15" fmla="*/ 2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28 h 411"/>
                    <a:gd name="T2" fmla="*/ 80 w 717"/>
                    <a:gd name="T3" fmla="*/ 50 h 411"/>
                    <a:gd name="T4" fmla="*/ 164 w 717"/>
                    <a:gd name="T5" fmla="*/ 147 h 411"/>
                    <a:gd name="T6" fmla="*/ 181 w 717"/>
                    <a:gd name="T7" fmla="*/ 112 h 411"/>
                    <a:gd name="T8" fmla="*/ 99 w 717"/>
                    <a:gd name="T9" fmla="*/ 31 h 411"/>
                    <a:gd name="T10" fmla="*/ 14 w 717"/>
                    <a:gd name="T11" fmla="*/ 0 h 411"/>
                    <a:gd name="T12" fmla="*/ 0 w 717"/>
                    <a:gd name="T13" fmla="*/ 28 h 411"/>
                    <a:gd name="T14" fmla="*/ 0 w 717"/>
                    <a:gd name="T15" fmla="*/ 2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31 h 386"/>
                    <a:gd name="T2" fmla="*/ 69 w 709"/>
                    <a:gd name="T3" fmla="*/ 47 h 386"/>
                    <a:gd name="T4" fmla="*/ 168 w 709"/>
                    <a:gd name="T5" fmla="*/ 138 h 386"/>
                    <a:gd name="T6" fmla="*/ 179 w 709"/>
                    <a:gd name="T7" fmla="*/ 110 h 386"/>
                    <a:gd name="T8" fmla="*/ 77 w 709"/>
                    <a:gd name="T9" fmla="*/ 19 h 386"/>
                    <a:gd name="T10" fmla="*/ 11 w 709"/>
                    <a:gd name="T11" fmla="*/ 0 h 386"/>
                    <a:gd name="T12" fmla="*/ 0 w 709"/>
                    <a:gd name="T13" fmla="*/ 31 h 386"/>
                    <a:gd name="T14" fmla="*/ 0 w 709"/>
                    <a:gd name="T15" fmla="*/ 31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4149725"/>
            <a:ext cx="2759075" cy="240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0350"/>
            <a:ext cx="3529013" cy="242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19"/>
          <p:cNvSpPr>
            <a:spLocks noGrp="1" noChangeArrowheads="1"/>
          </p:cNvSpPr>
          <p:nvPr>
            <p:ph type="title"/>
          </p:nvPr>
        </p:nvSpPr>
        <p:spPr>
          <a:xfrm>
            <a:off x="179388" y="404813"/>
            <a:ext cx="7734300" cy="5400675"/>
          </a:xfrm>
        </p:spPr>
        <p:txBody>
          <a:bodyPr/>
          <a:lstStyle/>
          <a:p>
            <a:pPr eaLnBrk="1" hangingPunct="1"/>
            <a:r>
              <a:rPr lang="uk-UA" altLang="en-US" sz="2800" b="1" i="1" smtClean="0"/>
              <a:t>         ▪ Нарощування</a:t>
            </a:r>
            <a:br>
              <a:rPr lang="uk-UA" altLang="en-US" sz="2800" b="1" i="1" smtClean="0"/>
            </a:br>
            <a:r>
              <a:rPr lang="uk-UA" altLang="en-US" sz="2800" b="1" i="1" smtClean="0"/>
              <a:t> ▪Складні </a:t>
            </a:r>
            <a:r>
              <a:rPr lang="ru-RU" altLang="en-US" sz="2800" smtClean="0"/>
              <a:t> </a:t>
            </a:r>
            <a:r>
              <a:rPr lang="ru-RU" altLang="en-US" sz="2800" b="1" i="1" smtClean="0"/>
              <a:t>проценти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8913"/>
            <a:ext cx="8382000" cy="63357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uk-UA" altLang="en-US" sz="2800" b="1" i="1" smtClean="0"/>
              <a:t>▪Процентні гроші</a:t>
            </a:r>
            <a:r>
              <a:rPr lang="ru-RU" altLang="en-US" sz="2800" smtClean="0"/>
              <a:t> </a:t>
            </a:r>
          </a:p>
          <a:p>
            <a:pPr eaLnBrk="1" hangingPunct="1">
              <a:buFontTx/>
              <a:buNone/>
            </a:pPr>
            <a:r>
              <a:rPr lang="uk-UA" altLang="en-US" sz="2800" b="1" i="1" smtClean="0"/>
              <a:t>  ▪ Процентна ставка</a:t>
            </a:r>
            <a:r>
              <a:rPr lang="uk-UA" altLang="en-US" smtClean="0"/>
              <a:t> </a:t>
            </a:r>
          </a:p>
          <a:p>
            <a:pPr eaLnBrk="1" hangingPunct="1">
              <a:buFontTx/>
              <a:buNone/>
            </a:pPr>
            <a:r>
              <a:rPr lang="uk-UA" altLang="en-US" sz="2800" b="1" i="1" smtClean="0"/>
              <a:t>     ▪</a:t>
            </a:r>
            <a:r>
              <a:rPr lang="uk-UA" altLang="en-US" sz="2800" i="1" smtClean="0"/>
              <a:t> </a:t>
            </a:r>
            <a:r>
              <a:rPr lang="uk-UA" altLang="en-US" sz="2800" b="1" i="1" smtClean="0"/>
              <a:t>Прості проценти</a:t>
            </a:r>
          </a:p>
          <a:p>
            <a:pPr eaLnBrk="1" hangingPunct="1">
              <a:buFontTx/>
              <a:buNone/>
            </a:pPr>
            <a:endParaRPr lang="uk-UA" altLang="en-US" sz="2800" b="1" i="1" smtClean="0"/>
          </a:p>
          <a:p>
            <a:pPr eaLnBrk="1" hangingPunct="1">
              <a:buFontTx/>
              <a:buNone/>
            </a:pPr>
            <a:endParaRPr lang="uk-UA" altLang="en-US" sz="2800" b="1" i="1" smtClean="0"/>
          </a:p>
          <a:p>
            <a:pPr eaLnBrk="1" hangingPunct="1">
              <a:buFontTx/>
              <a:buNone/>
            </a:pPr>
            <a:r>
              <a:rPr lang="uk-UA" altLang="en-US" b="1" i="1" smtClean="0"/>
              <a:t>                             ▪Інфляція</a:t>
            </a:r>
            <a:r>
              <a:rPr lang="uk-UA" altLang="en-US" smtClean="0"/>
              <a:t>  </a:t>
            </a:r>
          </a:p>
          <a:p>
            <a:pPr eaLnBrk="1" hangingPunct="1">
              <a:buFontTx/>
              <a:buNone/>
            </a:pPr>
            <a:r>
              <a:rPr lang="uk-UA" altLang="en-US" b="1" i="1" smtClean="0"/>
              <a:t>▪Дисконтування</a:t>
            </a:r>
            <a:r>
              <a:rPr lang="uk-UA" altLang="en-US" smtClean="0"/>
              <a:t>                  </a:t>
            </a:r>
            <a:r>
              <a:rPr lang="uk-UA" altLang="en-US" b="1" i="1" smtClean="0"/>
              <a:t>▪Інвестиції</a:t>
            </a:r>
            <a:r>
              <a:rPr lang="uk-UA" altLang="en-US" smtClean="0"/>
              <a:t>                         </a:t>
            </a:r>
            <a:endParaRPr lang="ru-RU" altLang="en-US" smtClean="0"/>
          </a:p>
        </p:txBody>
      </p:sp>
      <p:sp>
        <p:nvSpPr>
          <p:cNvPr id="4102" name="WordArt 25"/>
          <p:cNvSpPr>
            <a:spLocks noChangeArrowheads="1" noChangeShapeType="1" noTextEdit="1"/>
          </p:cNvSpPr>
          <p:nvPr/>
        </p:nvSpPr>
        <p:spPr bwMode="auto">
          <a:xfrm>
            <a:off x="611188" y="1989138"/>
            <a:ext cx="6934200" cy="331311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ru-RU" sz="6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ФІНАНСОВА</a:t>
            </a:r>
          </a:p>
          <a:p>
            <a:pPr algn="ctr"/>
            <a:r>
              <a:rPr lang="ru-RU" sz="6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МАТЕМАТИКА                </a:t>
            </a:r>
            <a:endParaRPr lang="en-US" sz="6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 panose="020B0806030902050204" pitchFamily="34" charset="0"/>
            </a:endParaRPr>
          </a:p>
        </p:txBody>
      </p:sp>
      <p:sp>
        <p:nvSpPr>
          <p:cNvPr id="4103" name="Rectangle 28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4104" name="Object 27"/>
          <p:cNvGraphicFramePr>
            <a:graphicFrameLocks noChangeAspect="1"/>
          </p:cNvGraphicFramePr>
          <p:nvPr/>
        </p:nvGraphicFramePr>
        <p:xfrm>
          <a:off x="1547813" y="1916113"/>
          <a:ext cx="175577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Уравнение" r:id="rId5" imgW="888614" imgH="203112" progId="Equation.3">
                  <p:embed/>
                </p:oleObj>
              </mc:Choice>
              <mc:Fallback>
                <p:oleObj name="Уравнение" r:id="rId5" imgW="888614" imgH="203112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1916113"/>
                        <a:ext cx="1755775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5" name="Rectangle 30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4106" name="Object 29"/>
          <p:cNvGraphicFramePr>
            <a:graphicFrameLocks noChangeAspect="1"/>
          </p:cNvGraphicFramePr>
          <p:nvPr/>
        </p:nvGraphicFramePr>
        <p:xfrm>
          <a:off x="3332163" y="5876925"/>
          <a:ext cx="175736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Уравнение" r:id="rId7" imgW="863225" imgH="228501" progId="Equation.3">
                  <p:embed/>
                </p:oleObj>
              </mc:Choice>
              <mc:Fallback>
                <p:oleObj name="Уравнение" r:id="rId7" imgW="863225" imgH="228501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2163" y="5876925"/>
                        <a:ext cx="1757362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12775"/>
          </a:xfrm>
        </p:spPr>
        <p:txBody>
          <a:bodyPr/>
          <a:lstStyle/>
          <a:p>
            <a:pPr algn="l" eaLnBrk="1" hangingPunct="1"/>
            <a:r>
              <a:rPr lang="uk-UA" altLang="en-US" sz="4000" smtClean="0"/>
              <a:t> </a:t>
            </a:r>
            <a:r>
              <a:rPr lang="uk-UA" altLang="en-US" sz="4000" b="1" smtClean="0">
                <a:solidFill>
                  <a:schemeClr val="folHlink"/>
                </a:solidFill>
              </a:rPr>
              <a:t>І вміти:</a:t>
            </a:r>
            <a:endParaRPr lang="ru-RU" altLang="en-US" sz="4000" b="1" smtClean="0">
              <a:solidFill>
                <a:schemeClr val="folHlink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08050"/>
            <a:ext cx="8424862" cy="56165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folHlink"/>
              </a:buClr>
              <a:buFont typeface="Wingdings" panose="05000000000000000000" pitchFamily="2" charset="2"/>
              <a:buChar char="q"/>
            </a:pPr>
            <a:r>
              <a:rPr lang="uk-UA" altLang="en-US" sz="2800" b="1" smtClean="0"/>
              <a:t>використовувати фінансово-економічні розрахунки при розв’язуванні практичних задач;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  <a:buFont typeface="Wingdings" panose="05000000000000000000" pitchFamily="2" charset="2"/>
              <a:buChar char="q"/>
            </a:pPr>
            <a:r>
              <a:rPr lang="uk-UA" altLang="en-US" sz="2800" b="1" smtClean="0"/>
              <a:t>проводити кількісний аналіз фінансових операцій;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  <a:buFont typeface="Wingdings" panose="05000000000000000000" pitchFamily="2" charset="2"/>
              <a:buChar char="q"/>
            </a:pPr>
            <a:r>
              <a:rPr lang="uk-UA" altLang="en-US" sz="2800" b="1" smtClean="0"/>
              <a:t>розраховувати параметри еквівалентної зміни умов контракту;</a:t>
            </a:r>
            <a:r>
              <a:rPr lang="ru-RU" altLang="en-US" sz="2800" b="1" smtClean="0"/>
              <a:t> 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  <a:buFont typeface="Wingdings" panose="05000000000000000000" pitchFamily="2" charset="2"/>
              <a:buChar char="q"/>
            </a:pPr>
            <a:r>
              <a:rPr lang="uk-UA" altLang="en-US" sz="2800" b="1" smtClean="0"/>
              <a:t>розробляти план погашення заборгованості;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  <a:buFont typeface="Wingdings" panose="05000000000000000000" pitchFamily="2" charset="2"/>
              <a:buChar char="q"/>
            </a:pPr>
            <a:r>
              <a:rPr lang="uk-UA" altLang="en-US" sz="2800" b="1" smtClean="0"/>
              <a:t>аналізувати інвестиційні проекти;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  <a:buFont typeface="Wingdings" panose="05000000000000000000" pitchFamily="2" charset="2"/>
              <a:buChar char="q"/>
            </a:pPr>
            <a:r>
              <a:rPr lang="uk-UA" altLang="en-US" sz="2800" b="1" smtClean="0"/>
              <a:t>використовувати комп’ютерні технології  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uk-UA" altLang="en-US" sz="2800" b="1" smtClean="0"/>
              <a:t>   для   фінансово-економічних  розрахунків.</a:t>
            </a:r>
            <a:endParaRPr lang="ru-RU" altLang="en-US" sz="2800" b="1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836613"/>
            <a:ext cx="8748713" cy="5832475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uk-UA" alt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</a:t>
            </a:r>
            <a:endParaRPr lang="ru-RU" altLang="en-US" b="1" smtClean="0">
              <a:solidFill>
                <a:srgbClr val="336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ucida Handwriting" panose="03010101010101010101" pitchFamily="66" charset="0"/>
            </a:endParaRP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323850" y="333375"/>
            <a:ext cx="8424863" cy="558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uk-UA" altLang="en-US" sz="3600"/>
              <a:t>Фінансова свобода – це коли у вас </a:t>
            </a:r>
          </a:p>
          <a:p>
            <a:pPr eaLnBrk="1" hangingPunct="1">
              <a:spcBef>
                <a:spcPct val="50000"/>
              </a:spcBef>
            </a:pPr>
            <a:r>
              <a:rPr lang="uk-UA" altLang="en-US" sz="3600"/>
              <a:t>є актив, який вас годує незалежно </a:t>
            </a:r>
          </a:p>
          <a:p>
            <a:pPr eaLnBrk="1" hangingPunct="1">
              <a:spcBef>
                <a:spcPct val="50000"/>
              </a:spcBef>
            </a:pPr>
            <a:r>
              <a:rPr lang="uk-UA" altLang="en-US" sz="3600"/>
              <a:t>від того, працюєте ви чи ні. </a:t>
            </a:r>
          </a:p>
          <a:p>
            <a:pPr eaLnBrk="1" hangingPunct="1">
              <a:spcBef>
                <a:spcPct val="50000"/>
              </a:spcBef>
            </a:pPr>
            <a:r>
              <a:rPr lang="uk-UA" altLang="en-US" sz="3600"/>
              <a:t>І одним із видів </a:t>
            </a:r>
          </a:p>
          <a:p>
            <a:pPr eaLnBrk="1" hangingPunct="1">
              <a:spcBef>
                <a:spcPct val="50000"/>
              </a:spcBef>
            </a:pPr>
            <a:r>
              <a:rPr lang="uk-UA" altLang="en-US" sz="3600"/>
              <a:t>такого активу є </a:t>
            </a:r>
          </a:p>
          <a:p>
            <a:pPr eaLnBrk="1" hangingPunct="1">
              <a:spcBef>
                <a:spcPct val="50000"/>
              </a:spcBef>
            </a:pPr>
            <a:r>
              <a:rPr lang="uk-UA" altLang="en-US" sz="3600"/>
              <a:t>гроші.</a:t>
            </a:r>
            <a:endParaRPr lang="ru-RU" altLang="en-US" sz="3600"/>
          </a:p>
          <a:p>
            <a:pPr eaLnBrk="1" hangingPunct="1">
              <a:spcBef>
                <a:spcPct val="50000"/>
              </a:spcBef>
            </a:pPr>
            <a:endParaRPr lang="ru-RU" altLang="en-US" sz="3600"/>
          </a:p>
        </p:txBody>
      </p:sp>
      <p:pic>
        <p:nvPicPr>
          <p:cNvPr id="512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2781300"/>
            <a:ext cx="3960812" cy="378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6870700" cy="836613"/>
          </a:xfrm>
        </p:spPr>
        <p:txBody>
          <a:bodyPr/>
          <a:lstStyle/>
          <a:p>
            <a:pPr eaLnBrk="1" hangingPunct="1"/>
            <a:r>
              <a:rPr lang="uk-UA" altLang="en-US" sz="3600" b="1" smtClean="0">
                <a:solidFill>
                  <a:srgbClr val="FF0066"/>
                </a:solidFill>
                <a:latin typeface="Arial" panose="020B0604020202020204" pitchFamily="34" charset="0"/>
              </a:rPr>
              <a:t>ФІНАНСОВА</a:t>
            </a:r>
            <a:r>
              <a:rPr lang="uk-UA" altLang="en-US" sz="3600" b="1" smtClean="0">
                <a:solidFill>
                  <a:srgbClr val="FF0066"/>
                </a:solidFill>
              </a:rPr>
              <a:t> МАТЕМАТИКА </a:t>
            </a:r>
            <a:endParaRPr lang="ru-RU" altLang="en-US" sz="3600" b="1" smtClean="0">
              <a:solidFill>
                <a:srgbClr val="FF0066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836613"/>
            <a:ext cx="8748713" cy="5832475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uk-UA" alt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дає відповіді на питання:</a:t>
            </a:r>
          </a:p>
          <a:p>
            <a:pPr marL="0" indent="0" algn="ctr" eaLnBrk="1" hangingPunct="1">
              <a:buFontTx/>
              <a:buNone/>
              <a:defRPr/>
            </a:pPr>
            <a:endParaRPr lang="uk-UA" altLang="en-US" sz="2800" smtClean="0">
              <a:effectLst>
                <a:outerShdw blurRad="38100" dist="38100" dir="2700000" algn="tl">
                  <a:srgbClr val="C0C0C0"/>
                </a:outerShdw>
              </a:effectLst>
              <a:sym typeface="Wingdings 2" panose="05020102010507070707" pitchFamily="18" charset="2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uk-UA" alt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uk-UA" alt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uk-UA" alt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</a:t>
            </a:r>
          </a:p>
          <a:p>
            <a:pPr marL="0" indent="0" algn="ctr" eaLnBrk="1" hangingPunct="1">
              <a:buFontTx/>
              <a:buNone/>
              <a:defRPr/>
            </a:pPr>
            <a:endParaRPr lang="uk-UA" altLang="en-US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 eaLnBrk="1" hangingPunct="1">
              <a:buFontTx/>
              <a:buNone/>
              <a:defRPr/>
            </a:pPr>
            <a:endParaRPr lang="uk-UA" altLang="en-US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 eaLnBrk="1" hangingPunct="1">
              <a:buFontTx/>
              <a:buNone/>
              <a:defRPr/>
            </a:pPr>
            <a:endParaRPr lang="uk-UA" altLang="en-US" b="1" smtClean="0">
              <a:solidFill>
                <a:srgbClr val="336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ucida Handwriting" panose="03010101010101010101" pitchFamily="66" charset="0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uk-UA" altLang="en-US" b="1" smtClean="0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Handwriting" panose="03010101010101010101" pitchFamily="66" charset="0"/>
              </a:rPr>
              <a:t> </a:t>
            </a:r>
            <a:endParaRPr lang="ru-RU" altLang="en-US" b="1" smtClean="0">
              <a:solidFill>
                <a:srgbClr val="336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ucida Handwriting" panose="03010101010101010101" pitchFamily="66" charset="0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836613"/>
            <a:ext cx="3311525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4284663" y="2420938"/>
            <a:ext cx="3895725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Куди вкласти гроші?</a:t>
            </a:r>
            <a:endParaRPr lang="en-US" sz="32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4284663" y="1557338"/>
            <a:ext cx="304800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Де взяти гроші?</a:t>
            </a:r>
            <a:endParaRPr lang="en-US" sz="32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1" name="WordArt 7"/>
          <p:cNvSpPr>
            <a:spLocks noChangeArrowheads="1" noChangeShapeType="1" noTextEdit="1"/>
          </p:cNvSpPr>
          <p:nvPr/>
        </p:nvSpPr>
        <p:spPr bwMode="auto">
          <a:xfrm>
            <a:off x="2195513" y="4365625"/>
            <a:ext cx="4895850" cy="6556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 якій валюті зберігати гроші?</a:t>
            </a:r>
            <a:endParaRPr lang="en-US" sz="28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2" name="WordArt 8"/>
          <p:cNvSpPr>
            <a:spLocks noChangeArrowheads="1" noChangeShapeType="1" noTextEdit="1"/>
          </p:cNvSpPr>
          <p:nvPr/>
        </p:nvSpPr>
        <p:spPr bwMode="auto">
          <a:xfrm>
            <a:off x="1692275" y="5734050"/>
            <a:ext cx="71151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для фінансування підприємства?</a:t>
            </a:r>
            <a:endParaRPr lang="en-US" sz="36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3" name="WordArt 9"/>
          <p:cNvSpPr>
            <a:spLocks noChangeArrowheads="1" noChangeShapeType="1" noTextEdit="1"/>
          </p:cNvSpPr>
          <p:nvPr/>
        </p:nvSpPr>
        <p:spPr bwMode="auto">
          <a:xfrm>
            <a:off x="1042988" y="5084763"/>
            <a:ext cx="75723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Яку кредитну лінію вигідно відкрити</a:t>
            </a:r>
            <a:endParaRPr lang="en-US" sz="36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4" name="WordArt 10"/>
          <p:cNvSpPr>
            <a:spLocks noChangeArrowheads="1" noChangeShapeType="1" noTextEdit="1"/>
          </p:cNvSpPr>
          <p:nvPr/>
        </p:nvSpPr>
        <p:spPr bwMode="auto">
          <a:xfrm>
            <a:off x="4211638" y="3068638"/>
            <a:ext cx="6219825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Яка із можливих                           </a:t>
            </a:r>
            <a:endParaRPr lang="en-US" sz="32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5" name="WordArt 11"/>
          <p:cNvSpPr>
            <a:spLocks noChangeArrowheads="1" noChangeShapeType="1" noTextEdit="1"/>
          </p:cNvSpPr>
          <p:nvPr/>
        </p:nvSpPr>
        <p:spPr bwMode="auto">
          <a:xfrm>
            <a:off x="1331913" y="3716338"/>
            <a:ext cx="599122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фінансових угод найвигідніша?</a:t>
            </a:r>
            <a:endParaRPr lang="en-US" sz="32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3779838" y="1628775"/>
            <a:ext cx="287337" cy="287338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auto">
          <a:xfrm>
            <a:off x="3851275" y="2420938"/>
            <a:ext cx="288925" cy="287337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8" name="AutoShape 14"/>
          <p:cNvSpPr>
            <a:spLocks noChangeArrowheads="1"/>
          </p:cNvSpPr>
          <p:nvPr/>
        </p:nvSpPr>
        <p:spPr bwMode="auto">
          <a:xfrm>
            <a:off x="3851275" y="3068638"/>
            <a:ext cx="288925" cy="288925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9" name="AutoShape 15"/>
          <p:cNvSpPr>
            <a:spLocks noChangeArrowheads="1"/>
          </p:cNvSpPr>
          <p:nvPr/>
        </p:nvSpPr>
        <p:spPr bwMode="auto">
          <a:xfrm>
            <a:off x="1763713" y="4508500"/>
            <a:ext cx="287337" cy="288925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0" name="AutoShape 16"/>
          <p:cNvSpPr>
            <a:spLocks noChangeArrowheads="1"/>
          </p:cNvSpPr>
          <p:nvPr/>
        </p:nvSpPr>
        <p:spPr bwMode="auto">
          <a:xfrm>
            <a:off x="684213" y="5157788"/>
            <a:ext cx="287337" cy="287337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785225" cy="1008062"/>
          </a:xfrm>
        </p:spPr>
        <p:txBody>
          <a:bodyPr/>
          <a:lstStyle/>
          <a:p>
            <a:pPr eaLnBrk="1" hangingPunct="1"/>
            <a:r>
              <a:rPr lang="uk-UA" altLang="en-US" sz="3600" b="1" smtClean="0">
                <a:solidFill>
                  <a:srgbClr val="FF0066"/>
                </a:solidFill>
                <a:latin typeface="Arial" panose="020B0604020202020204" pitchFamily="34" charset="0"/>
              </a:rPr>
              <a:t>Кому потрібна фінансова математика?</a:t>
            </a:r>
            <a:endParaRPr lang="ru-RU" altLang="en-US" sz="3600" b="1" smtClean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256212"/>
          </a:xfrm>
        </p:spPr>
        <p:txBody>
          <a:bodyPr/>
          <a:lstStyle/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uk-UA" altLang="en-US" sz="2800" b="1" smtClean="0"/>
              <a:t>Фінансовим аналітикам, менеджерам, що керують виробництвом з довготривалим циклом, акціонерам, інвесторам;</a:t>
            </a:r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uk-UA" altLang="en-US" sz="2800" b="1" smtClean="0"/>
              <a:t>Фінансовим менеджерам, що мають справу з відстрочкою і розстрочкою платежів;</a:t>
            </a:r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uk-UA" altLang="en-US" sz="2800" b="1" smtClean="0"/>
              <a:t>Бухгалтерам і економістам, що аналізують минуле і майбутнє своїх </a:t>
            </a:r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uk-UA" altLang="en-US" sz="2800" b="1" smtClean="0"/>
              <a:t>      фірм;</a:t>
            </a:r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uk-UA" altLang="en-US" sz="2800" b="1" smtClean="0"/>
              <a:t>           </a:t>
            </a:r>
            <a:r>
              <a:rPr lang="uk-UA" altLang="en-US" sz="2800" b="1" smtClean="0">
                <a:sym typeface="Wingdings" panose="05000000000000000000" pitchFamily="2" charset="2"/>
              </a:rPr>
              <a:t></a:t>
            </a:r>
            <a:r>
              <a:rPr lang="uk-UA" altLang="en-US" sz="2800" b="1" smtClean="0"/>
              <a:t>Пересічним громадянам.</a:t>
            </a:r>
            <a:endParaRPr lang="ru-RU" altLang="en-US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789363"/>
            <a:ext cx="3455988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49275"/>
            <a:ext cx="6870700" cy="1295400"/>
          </a:xfrm>
        </p:spPr>
        <p:txBody>
          <a:bodyPr/>
          <a:lstStyle/>
          <a:p>
            <a:pPr eaLnBrk="1" hangingPunct="1"/>
            <a:r>
              <a:rPr lang="uk-UA" altLang="en-US" b="1" smtClean="0">
                <a:solidFill>
                  <a:schemeClr val="tx2"/>
                </a:solidFill>
                <a:latin typeface="Arial" panose="020B0604020202020204" pitchFamily="34" charset="0"/>
              </a:rPr>
              <a:t>ФІНАНСОВА МАТЕМАТИКА</a:t>
            </a:r>
            <a:endParaRPr lang="ru-RU" altLang="en-US" b="1" smtClean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916113"/>
            <a:ext cx="8856663" cy="46815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uk-UA" altLang="en-US" sz="3000" b="1" smtClean="0">
                <a:solidFill>
                  <a:srgbClr val="3366FF"/>
                </a:solidFill>
              </a:rPr>
              <a:t>  </a:t>
            </a:r>
            <a:r>
              <a:rPr lang="uk-UA" altLang="en-US" b="1" smtClean="0">
                <a:solidFill>
                  <a:schemeClr val="folHlink"/>
                </a:solidFill>
              </a:rPr>
              <a:t>вивчає методи розв</a:t>
            </a:r>
            <a:r>
              <a:rPr lang="en-US" altLang="en-US" b="1" smtClean="0">
                <a:solidFill>
                  <a:schemeClr val="folHlink"/>
                </a:solidFill>
              </a:rPr>
              <a:t>’</a:t>
            </a:r>
            <a:r>
              <a:rPr lang="uk-UA" altLang="en-US" b="1" smtClean="0">
                <a:solidFill>
                  <a:schemeClr val="folHlink"/>
                </a:solidFill>
              </a:rPr>
              <a:t>язування завдань,</a:t>
            </a:r>
          </a:p>
          <a:p>
            <a:pPr eaLnBrk="1" hangingPunct="1">
              <a:buFontTx/>
              <a:buNone/>
            </a:pPr>
            <a:r>
              <a:rPr lang="uk-UA" altLang="en-US" b="1" smtClean="0">
                <a:solidFill>
                  <a:schemeClr val="folHlink"/>
                </a:solidFill>
              </a:rPr>
              <a:t>  що виникають при плануванні </a:t>
            </a:r>
          </a:p>
          <a:p>
            <a:pPr eaLnBrk="1" hangingPunct="1">
              <a:buFontTx/>
              <a:buNone/>
            </a:pPr>
            <a:r>
              <a:rPr lang="uk-UA" altLang="en-US" b="1" smtClean="0">
                <a:solidFill>
                  <a:schemeClr val="folHlink"/>
                </a:solidFill>
              </a:rPr>
              <a:t>  та здійсненні</a:t>
            </a:r>
          </a:p>
          <a:p>
            <a:pPr eaLnBrk="1" hangingPunct="1">
              <a:buFontTx/>
              <a:buNone/>
            </a:pPr>
            <a:r>
              <a:rPr lang="uk-UA" altLang="en-US" b="1" smtClean="0">
                <a:solidFill>
                  <a:schemeClr val="folHlink"/>
                </a:solidFill>
              </a:rPr>
              <a:t>  фінансових операцій:</a:t>
            </a:r>
          </a:p>
          <a:p>
            <a:pPr eaLnBrk="1" hangingPunct="1">
              <a:buFontTx/>
              <a:buNone/>
            </a:pPr>
            <a:r>
              <a:rPr lang="uk-UA" altLang="en-US" sz="2800" smtClean="0"/>
              <a:t> </a:t>
            </a:r>
          </a:p>
          <a:p>
            <a:pPr eaLnBrk="1" hangingPunct="1">
              <a:buFontTx/>
              <a:buNone/>
            </a:pPr>
            <a:endParaRPr lang="ru-RU" altLang="en-US" sz="28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33375"/>
            <a:ext cx="7696200" cy="51530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3366FF"/>
              </a:buClr>
              <a:buFont typeface="Wingdings" panose="05000000000000000000" pitchFamily="2" charset="2"/>
              <a:buChar char="q"/>
            </a:pPr>
            <a:r>
              <a:rPr lang="uk-UA" altLang="en-US" b="1" smtClean="0"/>
              <a:t>Нарахування процентів;</a:t>
            </a:r>
          </a:p>
          <a:p>
            <a:pPr eaLnBrk="1" hangingPunct="1">
              <a:lnSpc>
                <a:spcPct val="80000"/>
              </a:lnSpc>
              <a:buClr>
                <a:srgbClr val="3366FF"/>
              </a:buClr>
              <a:buFont typeface="Wingdings" panose="05000000000000000000" pitchFamily="2" charset="2"/>
              <a:buChar char="q"/>
            </a:pPr>
            <a:r>
              <a:rPr lang="uk-UA" altLang="en-US" b="1" smtClean="0"/>
              <a:t>Визначення вартісних і часових параметрів фінансових та інвестиційних операцій і угод;</a:t>
            </a:r>
          </a:p>
          <a:p>
            <a:pPr eaLnBrk="1" hangingPunct="1">
              <a:lnSpc>
                <a:spcPct val="80000"/>
              </a:lnSpc>
              <a:buClr>
                <a:srgbClr val="3366FF"/>
              </a:buClr>
              <a:buFont typeface="Wingdings" panose="05000000000000000000" pitchFamily="2" charset="2"/>
              <a:buChar char="q"/>
            </a:pPr>
            <a:r>
              <a:rPr lang="uk-UA" altLang="en-US" b="1" smtClean="0"/>
              <a:t>Оцінювання кінцевих фінансових результатів;</a:t>
            </a:r>
          </a:p>
          <a:p>
            <a:pPr eaLnBrk="1" hangingPunct="1">
              <a:lnSpc>
                <a:spcPct val="80000"/>
              </a:lnSpc>
              <a:buClr>
                <a:srgbClr val="3366FF"/>
              </a:buClr>
              <a:buFont typeface="Wingdings" panose="05000000000000000000" pitchFamily="2" charset="2"/>
              <a:buChar char="q"/>
            </a:pPr>
            <a:r>
              <a:rPr lang="uk-UA" altLang="en-US" b="1" smtClean="0"/>
              <a:t>Розробка планів виконання фінансових операцій;</a:t>
            </a:r>
          </a:p>
          <a:p>
            <a:pPr eaLnBrk="1" hangingPunct="1">
              <a:lnSpc>
                <a:spcPct val="80000"/>
              </a:lnSpc>
              <a:buClr>
                <a:srgbClr val="3366FF"/>
              </a:buClr>
              <a:buFont typeface="Wingdings" panose="05000000000000000000" pitchFamily="2" charset="2"/>
              <a:buChar char="q"/>
            </a:pPr>
            <a:r>
              <a:rPr lang="uk-UA" altLang="en-US" b="1" smtClean="0"/>
              <a:t>Беззбиткова зміна умов фінансових угод;</a:t>
            </a:r>
          </a:p>
          <a:p>
            <a:pPr eaLnBrk="1" hangingPunct="1">
              <a:lnSpc>
                <a:spcPct val="80000"/>
              </a:lnSpc>
              <a:buClr>
                <a:srgbClr val="3366FF"/>
              </a:buClr>
              <a:buFont typeface="Wingdings" panose="05000000000000000000" pitchFamily="2" charset="2"/>
              <a:buChar char="q"/>
            </a:pPr>
            <a:r>
              <a:rPr lang="uk-UA" altLang="en-US" b="1" smtClean="0"/>
              <a:t>Аналіз інвестицій, кредитних операцій і їх порівняння.</a:t>
            </a:r>
          </a:p>
          <a:p>
            <a:pPr eaLnBrk="1" hangingPunct="1">
              <a:lnSpc>
                <a:spcPct val="80000"/>
              </a:lnSpc>
            </a:pPr>
            <a:endParaRPr lang="ru-RU" altLang="en-US" sz="28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52400"/>
            <a:ext cx="8569325" cy="1476375"/>
          </a:xfrm>
        </p:spPr>
        <p:txBody>
          <a:bodyPr/>
          <a:lstStyle/>
          <a:p>
            <a:pPr algn="l" eaLnBrk="1" hangingPunct="1"/>
            <a:r>
              <a:rPr lang="uk-UA" altLang="en-US" sz="3200" b="1" smtClean="0">
                <a:solidFill>
                  <a:schemeClr val="tx2"/>
                </a:solidFill>
                <a:latin typeface="Arial" panose="020B0604020202020204" pitchFamily="34" charset="0"/>
              </a:rPr>
              <a:t>Один з найважливіших принципів – </a:t>
            </a:r>
            <a:br>
              <a:rPr lang="uk-UA" altLang="en-US" sz="3200" b="1" smtClean="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uk-UA" altLang="en-US" sz="3200" b="1" smtClean="0">
                <a:solidFill>
                  <a:schemeClr val="tx2"/>
                </a:solidFill>
                <a:latin typeface="Arial" panose="020B0604020202020204" pitchFamily="34" charset="0"/>
              </a:rPr>
              <a:t>  принцип нерівноцінності грошей, що </a:t>
            </a:r>
            <a:br>
              <a:rPr lang="uk-UA" altLang="en-US" sz="3200" b="1" smtClean="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uk-UA" altLang="en-US" sz="3200" b="1" smtClean="0">
                <a:solidFill>
                  <a:schemeClr val="tx2"/>
                </a:solidFill>
                <a:latin typeface="Arial" panose="020B0604020202020204" pitchFamily="34" charset="0"/>
              </a:rPr>
              <a:t>  відносяться до різних моментів часу:</a:t>
            </a:r>
            <a:endParaRPr lang="ru-RU" altLang="en-US" sz="3200" b="1" smtClean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00213"/>
            <a:ext cx="8137525" cy="48244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uk-UA" altLang="en-US" sz="2800" smtClean="0"/>
              <a:t>   </a:t>
            </a:r>
            <a:r>
              <a:rPr lang="uk-UA" altLang="en-US" sz="2800" b="1" smtClean="0"/>
              <a:t>Отримана сьогодні сума має більшу цінність, ніж її еквівалент, отриманий в майбутньому.</a:t>
            </a:r>
          </a:p>
          <a:p>
            <a:pPr eaLnBrk="1" hangingPunct="1">
              <a:buFontTx/>
              <a:buNone/>
            </a:pPr>
            <a:r>
              <a:rPr lang="uk-UA" altLang="en-US" sz="2800" b="1" smtClean="0"/>
              <a:t>           Майбутні надходження мають меншу цінність, ніж сучасні, оскільки гроші можна інвестувати і отримати дохід в майбутньому.</a:t>
            </a:r>
          </a:p>
          <a:p>
            <a:pPr eaLnBrk="1" hangingPunct="1">
              <a:buFontTx/>
              <a:buNone/>
            </a:pPr>
            <a:r>
              <a:rPr lang="uk-UA" altLang="en-US" sz="2800" b="1" smtClean="0"/>
              <a:t>                 Гроші, що зберігаються,  </a:t>
            </a:r>
          </a:p>
          <a:p>
            <a:pPr eaLnBrk="1" hangingPunct="1">
              <a:buFontTx/>
              <a:buNone/>
            </a:pPr>
            <a:r>
              <a:rPr lang="uk-UA" altLang="en-US" sz="2800" b="1" smtClean="0"/>
              <a:t>                схильні до всіляких </a:t>
            </a:r>
          </a:p>
          <a:p>
            <a:pPr eaLnBrk="1" hangingPunct="1">
              <a:buFontTx/>
              <a:buNone/>
            </a:pPr>
            <a:r>
              <a:rPr lang="uk-UA" altLang="en-US" sz="2800" b="1" smtClean="0"/>
              <a:t>                   ризиків</a:t>
            </a:r>
          </a:p>
          <a:p>
            <a:pPr eaLnBrk="1" hangingPunct="1">
              <a:buFontTx/>
              <a:buNone/>
            </a:pPr>
            <a:endParaRPr lang="ru-RU" altLang="en-US" sz="2800" smtClean="0"/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1692275" y="3213100"/>
            <a:ext cx="288925" cy="287338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395288" y="1844675"/>
            <a:ext cx="288925" cy="287338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2700338" y="5013325"/>
            <a:ext cx="288925" cy="287338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6"/>
          <p:cNvSpPr>
            <a:spLocks noChangeArrowheads="1"/>
          </p:cNvSpPr>
          <p:nvPr/>
        </p:nvSpPr>
        <p:spPr bwMode="auto">
          <a:xfrm>
            <a:off x="4427538" y="5516563"/>
            <a:ext cx="3529012" cy="865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7" name="Rectangle 15"/>
          <p:cNvSpPr>
            <a:spLocks noChangeArrowheads="1"/>
          </p:cNvSpPr>
          <p:nvPr/>
        </p:nvSpPr>
        <p:spPr bwMode="auto">
          <a:xfrm>
            <a:off x="4500563" y="4437063"/>
            <a:ext cx="3455987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8" name="Rectangle 14"/>
          <p:cNvSpPr>
            <a:spLocks noChangeArrowheads="1"/>
          </p:cNvSpPr>
          <p:nvPr/>
        </p:nvSpPr>
        <p:spPr bwMode="auto">
          <a:xfrm>
            <a:off x="4643438" y="3429000"/>
            <a:ext cx="3457575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9" name="Rectangle 13"/>
          <p:cNvSpPr>
            <a:spLocks noChangeArrowheads="1"/>
          </p:cNvSpPr>
          <p:nvPr/>
        </p:nvSpPr>
        <p:spPr bwMode="auto">
          <a:xfrm>
            <a:off x="395288" y="3357563"/>
            <a:ext cx="3097212" cy="158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0" name="Rectangle 12"/>
          <p:cNvSpPr>
            <a:spLocks noChangeArrowheads="1"/>
          </p:cNvSpPr>
          <p:nvPr/>
        </p:nvSpPr>
        <p:spPr bwMode="auto">
          <a:xfrm>
            <a:off x="4427538" y="2133600"/>
            <a:ext cx="3816350" cy="11509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1" name="Rectangle 11"/>
          <p:cNvSpPr>
            <a:spLocks noChangeArrowheads="1"/>
          </p:cNvSpPr>
          <p:nvPr/>
        </p:nvSpPr>
        <p:spPr bwMode="auto">
          <a:xfrm>
            <a:off x="684213" y="2133600"/>
            <a:ext cx="2447925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Rectangle 10"/>
          <p:cNvSpPr>
            <a:spLocks noChangeArrowheads="1"/>
          </p:cNvSpPr>
          <p:nvPr/>
        </p:nvSpPr>
        <p:spPr bwMode="auto">
          <a:xfrm>
            <a:off x="4643438" y="1341438"/>
            <a:ext cx="3168650" cy="647700"/>
          </a:xfrm>
          <a:prstGeom prst="rect">
            <a:avLst/>
          </a:prstGeom>
          <a:solidFill>
            <a:srgbClr val="D1C9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3" name="Rectangle 4"/>
          <p:cNvSpPr>
            <a:spLocks noChangeArrowheads="1"/>
          </p:cNvSpPr>
          <p:nvPr/>
        </p:nvSpPr>
        <p:spPr bwMode="auto">
          <a:xfrm>
            <a:off x="395288" y="1268413"/>
            <a:ext cx="3240087" cy="647700"/>
          </a:xfrm>
          <a:prstGeom prst="rect">
            <a:avLst/>
          </a:prstGeom>
          <a:solidFill>
            <a:srgbClr val="D1C9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4" name="AutoShape 3"/>
          <p:cNvSpPr>
            <a:spLocks noChangeArrowheads="1"/>
          </p:cNvSpPr>
          <p:nvPr>
            <p:ph type="body" idx="1"/>
          </p:nvPr>
        </p:nvSpPr>
        <p:spPr>
          <a:xfrm>
            <a:off x="179388" y="1196975"/>
            <a:ext cx="8569325" cy="5327650"/>
          </a:xfrm>
          <a:prstGeom prst="flowChartProcess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en-US" sz="2400" smtClean="0"/>
              <a:t>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en-US" sz="2400" smtClean="0"/>
              <a:t>         </a:t>
            </a:r>
            <a:r>
              <a:rPr lang="uk-UA" altLang="en-US" sz="2800" b="1" smtClean="0">
                <a:latin typeface="Arial" panose="020B0604020202020204" pitchFamily="34" charset="0"/>
              </a:rPr>
              <a:t>Базові                                      Прикладні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uk-UA" altLang="en-US" sz="1200" b="1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en-US" sz="2400" smtClean="0">
                <a:latin typeface="Arial" panose="020B0604020202020204" pitchFamily="34" charset="0"/>
              </a:rPr>
              <a:t>    Прості і складні                      Планування і оцінка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en-US" sz="2400" smtClean="0">
                <a:latin typeface="Arial" panose="020B0604020202020204" pitchFamily="34" charset="0"/>
              </a:rPr>
              <a:t>      відсотки                              ефективності фінансово-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en-US" sz="2400" smtClean="0">
                <a:latin typeface="Arial" panose="020B0604020202020204" pitchFamily="34" charset="0"/>
              </a:rPr>
              <a:t>                                                    кредитних операцій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uk-UA" altLang="en-US" sz="120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en-US" sz="2400" smtClean="0">
                <a:latin typeface="Arial" panose="020B0604020202020204" pitchFamily="34" charset="0"/>
              </a:rPr>
              <a:t>  Розрахунки потоків                 Розрахунок страхових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en-US" sz="2400" smtClean="0">
                <a:latin typeface="Arial" panose="020B0604020202020204" pitchFamily="34" charset="0"/>
              </a:rPr>
              <a:t>  платежів стосовно                   ануітетів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en-US" sz="2400" smtClean="0">
                <a:latin typeface="Arial" panose="020B0604020202020204" pitchFamily="34" charset="0"/>
              </a:rPr>
              <a:t>  різних видів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en-US" sz="2400" smtClean="0">
                <a:latin typeface="Arial" panose="020B0604020202020204" pitchFamily="34" charset="0"/>
              </a:rPr>
              <a:t> фінансових рент                      Планування і аналіз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en-US" sz="2400" smtClean="0">
                <a:latin typeface="Arial" panose="020B0604020202020204" pitchFamily="34" charset="0"/>
              </a:rPr>
              <a:t>                                                 інвестиційних проектів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uk-UA" altLang="en-US" sz="240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en-US" sz="2400" smtClean="0">
                <a:latin typeface="Arial" panose="020B0604020202020204" pitchFamily="34" charset="0"/>
              </a:rPr>
              <a:t>                                                   Фінансові розрахунки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en-US" sz="2400" smtClean="0">
                <a:latin typeface="Arial" panose="020B0604020202020204" pitchFamily="34" charset="0"/>
              </a:rPr>
              <a:t>                                                 на ринку цінних паперів</a:t>
            </a:r>
            <a:endParaRPr lang="ru-RU" altLang="en-US" sz="2400" smtClean="0">
              <a:latin typeface="Arial" panose="020B0604020202020204" pitchFamily="34" charset="0"/>
            </a:endParaRPr>
          </a:p>
        </p:txBody>
      </p:sp>
      <p:sp>
        <p:nvSpPr>
          <p:cNvPr id="11275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52400"/>
            <a:ext cx="8281988" cy="973138"/>
          </a:xfrm>
        </p:spPr>
        <p:txBody>
          <a:bodyPr/>
          <a:lstStyle/>
          <a:p>
            <a:pPr algn="l" eaLnBrk="1" hangingPunct="1"/>
            <a:r>
              <a:rPr lang="uk-UA" altLang="en-US" sz="3200" b="1" smtClean="0">
                <a:latin typeface="Arial" panose="020B0604020202020204" pitchFamily="34" charset="0"/>
              </a:rPr>
              <a:t>       </a:t>
            </a:r>
            <a:r>
              <a:rPr lang="uk-UA" altLang="en-US" sz="3200" b="1" smtClean="0">
                <a:solidFill>
                  <a:srgbClr val="FF0066"/>
                </a:solidFill>
                <a:latin typeface="Arial" panose="020B0604020202020204" pitchFamily="34" charset="0"/>
              </a:rPr>
              <a:t>Методи фінансової математики </a:t>
            </a:r>
            <a:br>
              <a:rPr lang="uk-UA" altLang="en-US" sz="3200" b="1" smtClean="0">
                <a:solidFill>
                  <a:srgbClr val="FF0066"/>
                </a:solidFill>
                <a:latin typeface="Arial" panose="020B0604020202020204" pitchFamily="34" charset="0"/>
              </a:rPr>
            </a:br>
            <a:r>
              <a:rPr lang="uk-UA" altLang="en-US" sz="3200" b="1" smtClean="0">
                <a:solidFill>
                  <a:srgbClr val="FF0066"/>
                </a:solidFill>
                <a:latin typeface="Arial" panose="020B0604020202020204" pitchFamily="34" charset="0"/>
              </a:rPr>
              <a:t>умовно поділяються на дві категорії:</a:t>
            </a:r>
            <a:endParaRPr lang="ru-RU" altLang="en-US" sz="3200" b="1" smtClean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11276" name="Line 18"/>
          <p:cNvSpPr>
            <a:spLocks noChangeShapeType="1"/>
          </p:cNvSpPr>
          <p:nvPr/>
        </p:nvSpPr>
        <p:spPr bwMode="auto">
          <a:xfrm flipH="1">
            <a:off x="250825" y="1628775"/>
            <a:ext cx="1444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Line 19"/>
          <p:cNvSpPr>
            <a:spLocks noChangeShapeType="1"/>
          </p:cNvSpPr>
          <p:nvPr/>
        </p:nvSpPr>
        <p:spPr bwMode="auto">
          <a:xfrm>
            <a:off x="250825" y="1628775"/>
            <a:ext cx="0" cy="24479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20"/>
          <p:cNvSpPr>
            <a:spLocks noChangeShapeType="1"/>
          </p:cNvSpPr>
          <p:nvPr/>
        </p:nvSpPr>
        <p:spPr bwMode="auto">
          <a:xfrm>
            <a:off x="250825" y="4005263"/>
            <a:ext cx="21748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21"/>
          <p:cNvSpPr>
            <a:spLocks noChangeShapeType="1"/>
          </p:cNvSpPr>
          <p:nvPr/>
        </p:nvSpPr>
        <p:spPr bwMode="auto">
          <a:xfrm>
            <a:off x="250825" y="2565400"/>
            <a:ext cx="43338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22"/>
          <p:cNvSpPr>
            <a:spLocks noChangeShapeType="1"/>
          </p:cNvSpPr>
          <p:nvPr/>
        </p:nvSpPr>
        <p:spPr bwMode="auto">
          <a:xfrm flipH="1">
            <a:off x="4067175" y="1700213"/>
            <a:ext cx="5762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Line 23"/>
          <p:cNvSpPr>
            <a:spLocks noChangeShapeType="1"/>
          </p:cNvSpPr>
          <p:nvPr/>
        </p:nvSpPr>
        <p:spPr bwMode="auto">
          <a:xfrm>
            <a:off x="4067175" y="1700213"/>
            <a:ext cx="0" cy="43211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Line 24"/>
          <p:cNvSpPr>
            <a:spLocks noChangeShapeType="1"/>
          </p:cNvSpPr>
          <p:nvPr/>
        </p:nvSpPr>
        <p:spPr bwMode="auto">
          <a:xfrm>
            <a:off x="4067175" y="6021388"/>
            <a:ext cx="3603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25"/>
          <p:cNvSpPr>
            <a:spLocks noChangeShapeType="1"/>
          </p:cNvSpPr>
          <p:nvPr/>
        </p:nvSpPr>
        <p:spPr bwMode="auto">
          <a:xfrm>
            <a:off x="4067175" y="4941888"/>
            <a:ext cx="43338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Line 26"/>
          <p:cNvSpPr>
            <a:spLocks noChangeShapeType="1"/>
          </p:cNvSpPr>
          <p:nvPr/>
        </p:nvSpPr>
        <p:spPr bwMode="auto">
          <a:xfrm>
            <a:off x="4067175" y="3933825"/>
            <a:ext cx="5762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5" name="Line 27"/>
          <p:cNvSpPr>
            <a:spLocks noChangeShapeType="1"/>
          </p:cNvSpPr>
          <p:nvPr/>
        </p:nvSpPr>
        <p:spPr bwMode="auto">
          <a:xfrm>
            <a:off x="4067175" y="2781300"/>
            <a:ext cx="3603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52400"/>
            <a:ext cx="7850188" cy="1116013"/>
          </a:xfrm>
        </p:spPr>
        <p:txBody>
          <a:bodyPr/>
          <a:lstStyle/>
          <a:p>
            <a:pPr algn="l" eaLnBrk="1" hangingPunct="1"/>
            <a:r>
              <a:rPr lang="uk-UA" altLang="en-US" sz="3200" b="1" smtClean="0">
                <a:solidFill>
                  <a:schemeClr val="folHlink"/>
                </a:solidFill>
              </a:rPr>
              <a:t>В результаті вивчення дисципліни студент буде</a:t>
            </a:r>
            <a:r>
              <a:rPr lang="uk-UA" altLang="en-US" sz="3200" smtClean="0">
                <a:solidFill>
                  <a:schemeClr val="folHlink"/>
                </a:solidFill>
              </a:rPr>
              <a:t>  </a:t>
            </a:r>
            <a:r>
              <a:rPr lang="uk-UA" altLang="en-US" sz="3200" b="1" smtClean="0">
                <a:solidFill>
                  <a:schemeClr val="folHlink"/>
                </a:solidFill>
              </a:rPr>
              <a:t>знати:</a:t>
            </a:r>
            <a:endParaRPr lang="ru-RU" altLang="en-US" sz="3200" b="1" smtClean="0">
              <a:solidFill>
                <a:schemeClr val="folHlink"/>
              </a:solidFill>
            </a:endParaRP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9388" y="1341438"/>
            <a:ext cx="8202612" cy="4175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folHlink"/>
              </a:buClr>
              <a:buFont typeface="Wingdings" panose="05000000000000000000" pitchFamily="2" charset="2"/>
              <a:buChar char="q"/>
            </a:pPr>
            <a:r>
              <a:rPr lang="uk-UA" altLang="en-US" sz="2800" b="1" smtClean="0"/>
              <a:t>Сучасні методи фінансових обчислень, можливості їх   використання в економічних дослідженнях і практичного застосування в банках, інвестиційних компаніях, на фондових та валютних біржах;</a:t>
            </a:r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  <a:buFont typeface="Wingdings" panose="05000000000000000000" pitchFamily="2" charset="2"/>
              <a:buChar char="q"/>
            </a:pPr>
            <a:r>
              <a:rPr lang="uk-UA" altLang="en-US" sz="2800" b="1" smtClean="0"/>
              <a:t>основні кількісні методи і моделі фінансової математики;</a:t>
            </a:r>
            <a:r>
              <a:rPr lang="ru-RU" altLang="en-US" sz="2800" b="1" smtClean="0"/>
              <a:t> </a:t>
            </a:r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  <a:buFont typeface="Wingdings" panose="05000000000000000000" pitchFamily="2" charset="2"/>
              <a:buChar char="q"/>
            </a:pPr>
            <a:r>
              <a:rPr lang="uk-UA" altLang="en-US" sz="2800" b="1" smtClean="0"/>
              <a:t>математико-статистичні показники і критерії, що використовуються для оцінки </a:t>
            </a:r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uk-UA" altLang="en-US" sz="2800" b="1" smtClean="0"/>
              <a:t>           фінансових результатів;</a:t>
            </a:r>
            <a:r>
              <a:rPr lang="ru-RU" altLang="en-US" sz="2800" b="1" smtClean="0"/>
              <a:t> </a:t>
            </a:r>
            <a:endParaRPr lang="uk-UA" altLang="en-US" sz="2800" b="1" smtClean="0"/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  <a:buFont typeface="Wingdings" panose="05000000000000000000" pitchFamily="2" charset="2"/>
              <a:buChar char="q"/>
            </a:pPr>
            <a:endParaRPr lang="ru-RU" altLang="en-US" sz="2800" b="1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</TotalTime>
  <Words>413</Words>
  <Application>Microsoft Office PowerPoint</Application>
  <PresentationFormat>Экран (4:3)</PresentationFormat>
  <Paragraphs>87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Comic Sans MS</vt:lpstr>
      <vt:lpstr>Arial</vt:lpstr>
      <vt:lpstr>Lucida Handwriting</vt:lpstr>
      <vt:lpstr>Wingdings 2</vt:lpstr>
      <vt:lpstr>Wingdings</vt:lpstr>
      <vt:lpstr>Пастель</vt:lpstr>
      <vt:lpstr>Microsoft Equation 3.0</vt:lpstr>
      <vt:lpstr>         ▪ Нарощування  ▪Складні  проценти</vt:lpstr>
      <vt:lpstr>Презентация PowerPoint</vt:lpstr>
      <vt:lpstr>ФІНАНСОВА МАТЕМАТИКА </vt:lpstr>
      <vt:lpstr>Кому потрібна фінансова математика?</vt:lpstr>
      <vt:lpstr>ФІНАНСОВА МАТЕМАТИКА</vt:lpstr>
      <vt:lpstr>Презентация PowerPoint</vt:lpstr>
      <vt:lpstr>Один з найважливіших принципів –    принцип нерівноцінності грошей, що    відносяться до різних моментів часу:</vt:lpstr>
      <vt:lpstr>       Методи фінансової математики  умовно поділяються на дві категорії:</vt:lpstr>
      <vt:lpstr>В результаті вивчення дисципліни студент буде  знати:</vt:lpstr>
      <vt:lpstr> І вміти: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ФІНАНСОВА МАТЕМАТИКА -</dc:title>
  <dc:creator>1</dc:creator>
  <cp:lastModifiedBy>Виталий</cp:lastModifiedBy>
  <cp:revision>10</cp:revision>
  <dcterms:created xsi:type="dcterms:W3CDTF">2017-02-13T10:53:02Z</dcterms:created>
  <dcterms:modified xsi:type="dcterms:W3CDTF">2020-11-24T11:40:28Z</dcterms:modified>
</cp:coreProperties>
</file>