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6" r:id="rId2"/>
    <p:sldId id="266" r:id="rId3"/>
    <p:sldId id="262" r:id="rId4"/>
    <p:sldId id="259" r:id="rId5"/>
    <p:sldId id="257" r:id="rId6"/>
    <p:sldId id="268" r:id="rId7"/>
    <p:sldId id="265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C9DD"/>
    <a:srgbClr val="9886B2"/>
    <a:srgbClr val="33CCCC"/>
    <a:srgbClr val="33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31" autoAdjust="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noProof="0" smtClean="0"/>
              <a:t>Образец текста</a:t>
            </a:r>
          </a:p>
          <a:p>
            <a:pPr lvl="1"/>
            <a:r>
              <a:rPr lang="ru-RU" altLang="en-US" noProof="0" smtClean="0"/>
              <a:t>Второй уровень</a:t>
            </a:r>
          </a:p>
          <a:p>
            <a:pPr lvl="2"/>
            <a:r>
              <a:rPr lang="ru-RU" altLang="en-US" noProof="0" smtClean="0"/>
              <a:t>Третий уровень</a:t>
            </a:r>
          </a:p>
          <a:p>
            <a:pPr lvl="3"/>
            <a:r>
              <a:rPr lang="ru-RU" altLang="en-US" noProof="0" smtClean="0"/>
              <a:t>Четвертый уровень</a:t>
            </a:r>
          </a:p>
          <a:p>
            <a:pPr lvl="4"/>
            <a:r>
              <a:rPr lang="ru-RU" altLang="en-US" noProof="0" smtClean="0"/>
              <a:t>Пятый уровень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26C9658-A6B1-4CA1-851C-E7B5F5B729D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15EDF7-476B-4275-8C70-3A05EAD6376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01357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2D964-8777-4D06-82FD-168E9F9F0F7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6893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91523-42FF-41D9-8745-EB3BA034AE6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94317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CD0C7-7DC8-4EF9-9381-D555AFF1A63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986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E3C79-2B35-4ED9-92F0-1A9D0AC8680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6388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92C0A-FBE0-4643-B20C-CDD777333A0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61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A91A4-3A44-4C00-9D1C-24CE5D58B36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03530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133CD-CED7-4DAD-B210-FA3A171FED8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7617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767B0-6B2E-4351-9422-8263F56C6E9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182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D9D5B-C39E-4466-908C-4CD28C57921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41354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23260-A5D0-4B9B-98C4-3651E507F11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1687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97D32B8-095A-4CFD-A0BB-8E9DD2FEB04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149725"/>
            <a:ext cx="2759075" cy="240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0350"/>
            <a:ext cx="3529013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19"/>
          <p:cNvSpPr>
            <a:spLocks noGrp="1" noChangeArrowheads="1"/>
          </p:cNvSpPr>
          <p:nvPr>
            <p:ph type="title"/>
          </p:nvPr>
        </p:nvSpPr>
        <p:spPr>
          <a:xfrm>
            <a:off x="179388" y="404813"/>
            <a:ext cx="7734300" cy="5400675"/>
          </a:xfrm>
        </p:spPr>
        <p:txBody>
          <a:bodyPr/>
          <a:lstStyle/>
          <a:p>
            <a:pPr eaLnBrk="1" hangingPunct="1"/>
            <a:r>
              <a:rPr lang="uk-UA" altLang="en-US" sz="2800" b="1" i="1" smtClean="0"/>
              <a:t>         ▪ Нарощування</a:t>
            </a:r>
            <a:br>
              <a:rPr lang="uk-UA" altLang="en-US" sz="2800" b="1" i="1" smtClean="0"/>
            </a:br>
            <a:r>
              <a:rPr lang="uk-UA" altLang="en-US" sz="2800" b="1" i="1" smtClean="0"/>
              <a:t> ▪Складні </a:t>
            </a:r>
            <a:r>
              <a:rPr lang="ru-RU" altLang="en-US" sz="2800" smtClean="0"/>
              <a:t> </a:t>
            </a:r>
            <a:r>
              <a:rPr lang="ru-RU" altLang="en-US" sz="2800" b="1" i="1" smtClean="0"/>
              <a:t>проценти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8382000" cy="63357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en-US" sz="2800" b="1" i="1" smtClean="0"/>
              <a:t>▪Процентні гроші</a:t>
            </a:r>
            <a:r>
              <a:rPr lang="ru-RU" altLang="en-US" sz="2800" smtClean="0"/>
              <a:t> </a:t>
            </a:r>
          </a:p>
          <a:p>
            <a:pPr eaLnBrk="1" hangingPunct="1">
              <a:buFontTx/>
              <a:buNone/>
            </a:pPr>
            <a:r>
              <a:rPr lang="uk-UA" altLang="en-US" sz="2800" b="1" i="1" smtClean="0"/>
              <a:t>  ▪ Процентна ставка</a:t>
            </a:r>
            <a:r>
              <a:rPr lang="uk-UA" altLang="en-US" smtClean="0"/>
              <a:t> </a:t>
            </a:r>
          </a:p>
          <a:p>
            <a:pPr eaLnBrk="1" hangingPunct="1">
              <a:buFontTx/>
              <a:buNone/>
            </a:pPr>
            <a:r>
              <a:rPr lang="uk-UA" altLang="en-US" sz="2800" b="1" i="1" smtClean="0"/>
              <a:t>     ▪</a:t>
            </a:r>
            <a:r>
              <a:rPr lang="uk-UA" altLang="en-US" sz="2800" i="1" smtClean="0"/>
              <a:t> </a:t>
            </a:r>
            <a:r>
              <a:rPr lang="uk-UA" altLang="en-US" sz="2800" b="1" i="1" smtClean="0"/>
              <a:t>Прості проценти</a:t>
            </a:r>
          </a:p>
          <a:p>
            <a:pPr eaLnBrk="1" hangingPunct="1">
              <a:buFontTx/>
              <a:buNone/>
            </a:pPr>
            <a:endParaRPr lang="uk-UA" altLang="en-US" sz="2800" b="1" i="1" smtClean="0"/>
          </a:p>
          <a:p>
            <a:pPr eaLnBrk="1" hangingPunct="1">
              <a:buFontTx/>
              <a:buNone/>
            </a:pPr>
            <a:endParaRPr lang="uk-UA" altLang="en-US" sz="2800" b="1" i="1" smtClean="0"/>
          </a:p>
          <a:p>
            <a:pPr eaLnBrk="1" hangingPunct="1">
              <a:buFontTx/>
              <a:buNone/>
            </a:pPr>
            <a:r>
              <a:rPr lang="uk-UA" altLang="en-US" b="1" i="1" smtClean="0"/>
              <a:t>                             ▪Інфляція</a:t>
            </a:r>
            <a:r>
              <a:rPr lang="uk-UA" altLang="en-US" smtClean="0"/>
              <a:t>  </a:t>
            </a:r>
          </a:p>
          <a:p>
            <a:pPr eaLnBrk="1" hangingPunct="1">
              <a:buFontTx/>
              <a:buNone/>
            </a:pPr>
            <a:r>
              <a:rPr lang="uk-UA" altLang="en-US" b="1" i="1" smtClean="0"/>
              <a:t>▪Дисконтування</a:t>
            </a:r>
            <a:r>
              <a:rPr lang="uk-UA" altLang="en-US" smtClean="0"/>
              <a:t>                  </a:t>
            </a:r>
            <a:r>
              <a:rPr lang="uk-UA" altLang="en-US" b="1" i="1" smtClean="0"/>
              <a:t>▪Інвестиції</a:t>
            </a:r>
            <a:r>
              <a:rPr lang="uk-UA" altLang="en-US" smtClean="0"/>
              <a:t>                         </a:t>
            </a:r>
            <a:endParaRPr lang="ru-RU" altLang="en-US" smtClean="0"/>
          </a:p>
        </p:txBody>
      </p:sp>
      <p:sp>
        <p:nvSpPr>
          <p:cNvPr id="4102" name="WordArt 25"/>
          <p:cNvSpPr>
            <a:spLocks noChangeArrowheads="1" noChangeShapeType="1" noTextEdit="1"/>
          </p:cNvSpPr>
          <p:nvPr/>
        </p:nvSpPr>
        <p:spPr bwMode="auto">
          <a:xfrm>
            <a:off x="611188" y="1989138"/>
            <a:ext cx="6934200" cy="3313112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ru-RU" sz="6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ФІНАНСОВА</a:t>
            </a:r>
          </a:p>
          <a:p>
            <a:pPr algn="ctr"/>
            <a:r>
              <a:rPr lang="ru-RU" sz="6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МАТЕМАТИКА                </a:t>
            </a:r>
            <a:endParaRPr lang="en-US" sz="6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 panose="020B0806030902050204" pitchFamily="34" charset="0"/>
            </a:endParaRPr>
          </a:p>
        </p:txBody>
      </p:sp>
      <p:sp>
        <p:nvSpPr>
          <p:cNvPr id="4103" name="Rectangle 28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4104" name="Object 27"/>
          <p:cNvGraphicFramePr>
            <a:graphicFrameLocks noChangeAspect="1"/>
          </p:cNvGraphicFramePr>
          <p:nvPr/>
        </p:nvGraphicFramePr>
        <p:xfrm>
          <a:off x="1547813" y="1916113"/>
          <a:ext cx="17557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Уравнение" r:id="rId5" imgW="888614" imgH="203112" progId="Equation.3">
                  <p:embed/>
                </p:oleObj>
              </mc:Choice>
              <mc:Fallback>
                <p:oleObj name="Уравнение" r:id="rId5" imgW="888614" imgH="203112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1916113"/>
                        <a:ext cx="175577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Rectangle 30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4106" name="Object 29"/>
          <p:cNvGraphicFramePr>
            <a:graphicFrameLocks noChangeAspect="1"/>
          </p:cNvGraphicFramePr>
          <p:nvPr/>
        </p:nvGraphicFramePr>
        <p:xfrm>
          <a:off x="3332163" y="5876925"/>
          <a:ext cx="17573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Уравнение" r:id="rId7" imgW="863225" imgH="228501" progId="Equation.3">
                  <p:embed/>
                </p:oleObj>
              </mc:Choice>
              <mc:Fallback>
                <p:oleObj name="Уравнение" r:id="rId7" imgW="863225" imgH="228501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2163" y="5876925"/>
                        <a:ext cx="17573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612775"/>
          </a:xfrm>
        </p:spPr>
        <p:txBody>
          <a:bodyPr/>
          <a:lstStyle/>
          <a:p>
            <a:pPr algn="l" eaLnBrk="1" hangingPunct="1"/>
            <a:r>
              <a:rPr lang="uk-UA" altLang="en-US" sz="4000" smtClean="0"/>
              <a:t> </a:t>
            </a:r>
            <a:r>
              <a:rPr lang="uk-UA" altLang="en-US" sz="4000" b="1" smtClean="0">
                <a:solidFill>
                  <a:schemeClr val="folHlink"/>
                </a:solidFill>
              </a:rPr>
              <a:t>І вміти:</a:t>
            </a:r>
            <a:endParaRPr lang="ru-RU" altLang="en-US" sz="4000" b="1" smtClean="0">
              <a:solidFill>
                <a:schemeClr val="folHlink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424862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anose="05000000000000000000" pitchFamily="2" charset="2"/>
              <a:buChar char="q"/>
            </a:pPr>
            <a:r>
              <a:rPr lang="uk-UA" altLang="en-US" sz="2800" b="1" smtClean="0"/>
              <a:t>використовувати фінансово-економічні розрахунки при розв’язуванні практичних задач;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anose="05000000000000000000" pitchFamily="2" charset="2"/>
              <a:buChar char="q"/>
            </a:pPr>
            <a:r>
              <a:rPr lang="uk-UA" altLang="en-US" sz="2800" b="1" smtClean="0"/>
              <a:t>проводити кількісний аналіз фінансових операцій;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anose="05000000000000000000" pitchFamily="2" charset="2"/>
              <a:buChar char="q"/>
            </a:pPr>
            <a:r>
              <a:rPr lang="uk-UA" altLang="en-US" sz="2800" b="1" smtClean="0"/>
              <a:t>розраховувати параметри еквівалентної зміни умов контракту;</a:t>
            </a:r>
            <a:r>
              <a:rPr lang="ru-RU" altLang="en-US" sz="2800" b="1" smtClean="0"/>
              <a:t> 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anose="05000000000000000000" pitchFamily="2" charset="2"/>
              <a:buChar char="q"/>
            </a:pPr>
            <a:r>
              <a:rPr lang="uk-UA" altLang="en-US" sz="2800" b="1" smtClean="0"/>
              <a:t>розробляти план погашення заборгованості;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anose="05000000000000000000" pitchFamily="2" charset="2"/>
              <a:buChar char="q"/>
            </a:pPr>
            <a:r>
              <a:rPr lang="uk-UA" altLang="en-US" sz="2800" b="1" smtClean="0"/>
              <a:t>аналізувати інвестиційні проекти;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anose="05000000000000000000" pitchFamily="2" charset="2"/>
              <a:buChar char="q"/>
            </a:pPr>
            <a:r>
              <a:rPr lang="uk-UA" altLang="en-US" sz="2800" b="1" smtClean="0"/>
              <a:t>використовувати комп’ютерні технології  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uk-UA" altLang="en-US" sz="2800" b="1" smtClean="0"/>
              <a:t>   для   фінансово-економічних  розрахунків.</a:t>
            </a:r>
            <a:endParaRPr lang="ru-RU" altLang="en-US" sz="2800" b="1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836613"/>
            <a:ext cx="8748713" cy="5832475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uk-UA" alt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</a:t>
            </a:r>
            <a:endParaRPr lang="ru-RU" altLang="en-US" b="1" smtClean="0">
              <a:solidFill>
                <a:srgbClr val="336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Handwriting" panose="03010101010101010101" pitchFamily="66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23850" y="333375"/>
            <a:ext cx="8424863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 altLang="en-US" sz="3600"/>
              <a:t>Фінансова свобода – це коли у вас </a:t>
            </a:r>
          </a:p>
          <a:p>
            <a:pPr eaLnBrk="1" hangingPunct="1">
              <a:spcBef>
                <a:spcPct val="50000"/>
              </a:spcBef>
            </a:pPr>
            <a:r>
              <a:rPr lang="uk-UA" altLang="en-US" sz="3600"/>
              <a:t>є актив, який вас годує незалежно </a:t>
            </a:r>
          </a:p>
          <a:p>
            <a:pPr eaLnBrk="1" hangingPunct="1">
              <a:spcBef>
                <a:spcPct val="50000"/>
              </a:spcBef>
            </a:pPr>
            <a:r>
              <a:rPr lang="uk-UA" altLang="en-US" sz="3600"/>
              <a:t>від того, працюєте ви чи ні. </a:t>
            </a:r>
          </a:p>
          <a:p>
            <a:pPr eaLnBrk="1" hangingPunct="1">
              <a:spcBef>
                <a:spcPct val="50000"/>
              </a:spcBef>
            </a:pPr>
            <a:r>
              <a:rPr lang="uk-UA" altLang="en-US" sz="3600"/>
              <a:t>І одним із видів </a:t>
            </a:r>
          </a:p>
          <a:p>
            <a:pPr eaLnBrk="1" hangingPunct="1">
              <a:spcBef>
                <a:spcPct val="50000"/>
              </a:spcBef>
            </a:pPr>
            <a:r>
              <a:rPr lang="uk-UA" altLang="en-US" sz="3600"/>
              <a:t>такого активу є </a:t>
            </a:r>
          </a:p>
          <a:p>
            <a:pPr eaLnBrk="1" hangingPunct="1">
              <a:spcBef>
                <a:spcPct val="50000"/>
              </a:spcBef>
            </a:pPr>
            <a:r>
              <a:rPr lang="uk-UA" altLang="en-US" sz="3600"/>
              <a:t>гроші.</a:t>
            </a:r>
            <a:endParaRPr lang="ru-RU" altLang="en-US" sz="3600"/>
          </a:p>
          <a:p>
            <a:pPr eaLnBrk="1" hangingPunct="1">
              <a:spcBef>
                <a:spcPct val="50000"/>
              </a:spcBef>
            </a:pPr>
            <a:endParaRPr lang="ru-RU" altLang="en-US" sz="3600"/>
          </a:p>
        </p:txBody>
      </p:sp>
      <p:pic>
        <p:nvPicPr>
          <p:cNvPr id="512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781300"/>
            <a:ext cx="3960812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6870700" cy="836613"/>
          </a:xfrm>
        </p:spPr>
        <p:txBody>
          <a:bodyPr/>
          <a:lstStyle/>
          <a:p>
            <a:pPr eaLnBrk="1" hangingPunct="1"/>
            <a:r>
              <a:rPr lang="uk-UA" altLang="en-US" sz="3600" b="1" smtClean="0">
                <a:solidFill>
                  <a:srgbClr val="FF0066"/>
                </a:solidFill>
                <a:latin typeface="Arial" panose="020B0604020202020204" pitchFamily="34" charset="0"/>
              </a:rPr>
              <a:t>ФІНАНСОВА</a:t>
            </a:r>
            <a:r>
              <a:rPr lang="uk-UA" altLang="en-US" sz="3600" b="1" smtClean="0">
                <a:solidFill>
                  <a:srgbClr val="FF0066"/>
                </a:solidFill>
              </a:rPr>
              <a:t> МАТЕМАТИКА </a:t>
            </a:r>
            <a:endParaRPr lang="ru-RU" altLang="en-US" sz="3600" b="1" smtClean="0">
              <a:solidFill>
                <a:srgbClr val="FF0066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836613"/>
            <a:ext cx="8748713" cy="5832475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uk-UA" alt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дає відповіді на питання:</a:t>
            </a:r>
          </a:p>
          <a:p>
            <a:pPr marL="0" indent="0" algn="ctr" eaLnBrk="1" hangingPunct="1">
              <a:buFontTx/>
              <a:buNone/>
              <a:defRPr/>
            </a:pPr>
            <a:endParaRPr lang="uk-UA" altLang="en-US" sz="2800" smtClean="0">
              <a:effectLst>
                <a:outerShdw blurRad="38100" dist="38100" dir="2700000" algn="tl">
                  <a:srgbClr val="C0C0C0"/>
                </a:outerShdw>
              </a:effectLst>
              <a:sym typeface="Wingdings 2" panose="05020102010507070707" pitchFamily="18" charset="2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uk-UA" alt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uk-UA" alt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uk-UA" alt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</a:t>
            </a:r>
          </a:p>
          <a:p>
            <a:pPr marL="0" indent="0" algn="ctr" eaLnBrk="1" hangingPunct="1">
              <a:buFontTx/>
              <a:buNone/>
              <a:defRPr/>
            </a:pPr>
            <a:endParaRPr lang="uk-UA" altLang="en-US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hangingPunct="1">
              <a:buFontTx/>
              <a:buNone/>
              <a:defRPr/>
            </a:pPr>
            <a:endParaRPr lang="uk-UA" altLang="en-US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hangingPunct="1">
              <a:buFontTx/>
              <a:buNone/>
              <a:defRPr/>
            </a:pPr>
            <a:endParaRPr lang="uk-UA" altLang="en-US" b="1" smtClean="0">
              <a:solidFill>
                <a:srgbClr val="336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Handwriting" panose="03010101010101010101" pitchFamily="66" charset="0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uk-UA" altLang="en-US" b="1" smtClean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Handwriting" panose="03010101010101010101" pitchFamily="66" charset="0"/>
              </a:rPr>
              <a:t> </a:t>
            </a:r>
            <a:endParaRPr lang="ru-RU" altLang="en-US" b="1" smtClean="0">
              <a:solidFill>
                <a:srgbClr val="336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Handwriting" panose="03010101010101010101" pitchFamily="66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836613"/>
            <a:ext cx="3311525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4284663" y="2420938"/>
            <a:ext cx="389572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Куди вкласти гроші?</a:t>
            </a:r>
            <a:endParaRPr lang="en-US" sz="32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4284663" y="1557338"/>
            <a:ext cx="30480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 взяти гроші?</a:t>
            </a:r>
            <a:endParaRPr lang="en-US" sz="32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2195513" y="4365625"/>
            <a:ext cx="4895850" cy="6556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 якій валюті зберігати гроші?</a:t>
            </a:r>
            <a:endParaRPr lang="en-US" sz="28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2" name="WordArt 8"/>
          <p:cNvSpPr>
            <a:spLocks noChangeArrowheads="1" noChangeShapeType="1" noTextEdit="1"/>
          </p:cNvSpPr>
          <p:nvPr/>
        </p:nvSpPr>
        <p:spPr bwMode="auto">
          <a:xfrm>
            <a:off x="1692275" y="5734050"/>
            <a:ext cx="71151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для фінансування підприємства?</a:t>
            </a:r>
            <a:endParaRPr lang="en-US" sz="36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1042988" y="5084763"/>
            <a:ext cx="75723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Яку кредитну лінію вигідно відкрити</a:t>
            </a:r>
            <a:endParaRPr lang="en-US" sz="36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4" name="WordArt 10"/>
          <p:cNvSpPr>
            <a:spLocks noChangeArrowheads="1" noChangeShapeType="1" noTextEdit="1"/>
          </p:cNvSpPr>
          <p:nvPr/>
        </p:nvSpPr>
        <p:spPr bwMode="auto">
          <a:xfrm>
            <a:off x="4211638" y="3068638"/>
            <a:ext cx="621982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Яка із можливих                           </a:t>
            </a:r>
            <a:endParaRPr lang="en-US" sz="32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5" name="WordArt 11"/>
          <p:cNvSpPr>
            <a:spLocks noChangeArrowheads="1" noChangeShapeType="1" noTextEdit="1"/>
          </p:cNvSpPr>
          <p:nvPr/>
        </p:nvSpPr>
        <p:spPr bwMode="auto">
          <a:xfrm>
            <a:off x="1331913" y="3716338"/>
            <a:ext cx="59912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фінансових угод найвигідніша?</a:t>
            </a:r>
            <a:endParaRPr lang="en-US" sz="32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3779838" y="1628775"/>
            <a:ext cx="287337" cy="287338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3851275" y="2420938"/>
            <a:ext cx="288925" cy="287337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3851275" y="3068638"/>
            <a:ext cx="288925" cy="288925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1763713" y="4508500"/>
            <a:ext cx="287337" cy="288925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684213" y="5157788"/>
            <a:ext cx="287337" cy="287337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1008062"/>
          </a:xfrm>
        </p:spPr>
        <p:txBody>
          <a:bodyPr/>
          <a:lstStyle/>
          <a:p>
            <a:pPr eaLnBrk="1" hangingPunct="1"/>
            <a:r>
              <a:rPr lang="uk-UA" altLang="en-US" sz="3600" b="1" smtClean="0">
                <a:solidFill>
                  <a:srgbClr val="FF0066"/>
                </a:solidFill>
                <a:latin typeface="Arial" panose="020B0604020202020204" pitchFamily="34" charset="0"/>
              </a:rPr>
              <a:t>Кому потрібна фінансова математика?</a:t>
            </a:r>
            <a:endParaRPr lang="ru-RU" altLang="en-US" sz="3600" b="1" smtClean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uk-UA" altLang="en-US" sz="2800" b="1" smtClean="0"/>
              <a:t>Фінансовим аналітикам, менеджерам, що керують виробництвом з довготривалим циклом, акціонерам, інвесторам;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uk-UA" altLang="en-US" sz="2800" b="1" smtClean="0"/>
              <a:t>Фінансовим менеджерам, що мають справу з відстрочкою і розстрочкою платежів;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uk-UA" altLang="en-US" sz="2800" b="1" smtClean="0"/>
              <a:t>Бухгалтерам і економістам, що аналізують минуле і майбутнє своїх 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uk-UA" altLang="en-US" sz="2800" b="1" smtClean="0"/>
              <a:t>      фірм;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uk-UA" altLang="en-US" sz="2800" b="1" smtClean="0"/>
              <a:t>           </a:t>
            </a:r>
            <a:r>
              <a:rPr lang="uk-UA" altLang="en-US" sz="2800" b="1" smtClean="0">
                <a:sym typeface="Wingdings" panose="05000000000000000000" pitchFamily="2" charset="2"/>
              </a:rPr>
              <a:t></a:t>
            </a:r>
            <a:r>
              <a:rPr lang="uk-UA" altLang="en-US" sz="2800" b="1" smtClean="0"/>
              <a:t>Пересічним громадянам.</a:t>
            </a:r>
            <a:endParaRPr lang="ru-RU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789363"/>
            <a:ext cx="3455988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6870700" cy="1295400"/>
          </a:xfrm>
        </p:spPr>
        <p:txBody>
          <a:bodyPr/>
          <a:lstStyle/>
          <a:p>
            <a:pPr eaLnBrk="1" hangingPunct="1"/>
            <a:r>
              <a:rPr lang="uk-UA" altLang="en-US" b="1" smtClean="0">
                <a:solidFill>
                  <a:schemeClr val="tx2"/>
                </a:solidFill>
                <a:latin typeface="Arial" panose="020B0604020202020204" pitchFamily="34" charset="0"/>
              </a:rPr>
              <a:t>ФІНАНСОВА МАТЕМАТИКА</a:t>
            </a:r>
            <a:endParaRPr lang="ru-RU" altLang="en-US" b="1" smtClean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916113"/>
            <a:ext cx="8856663" cy="4681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en-US" sz="3000" b="1" smtClean="0">
                <a:solidFill>
                  <a:srgbClr val="3366FF"/>
                </a:solidFill>
              </a:rPr>
              <a:t>  </a:t>
            </a:r>
            <a:r>
              <a:rPr lang="uk-UA" altLang="en-US" b="1" smtClean="0">
                <a:solidFill>
                  <a:schemeClr val="folHlink"/>
                </a:solidFill>
              </a:rPr>
              <a:t>вивчає методи розв</a:t>
            </a:r>
            <a:r>
              <a:rPr lang="en-US" altLang="en-US" b="1" smtClean="0">
                <a:solidFill>
                  <a:schemeClr val="folHlink"/>
                </a:solidFill>
              </a:rPr>
              <a:t>’</a:t>
            </a:r>
            <a:r>
              <a:rPr lang="uk-UA" altLang="en-US" b="1" smtClean="0">
                <a:solidFill>
                  <a:schemeClr val="folHlink"/>
                </a:solidFill>
              </a:rPr>
              <a:t>язування завдань,</a:t>
            </a:r>
          </a:p>
          <a:p>
            <a:pPr eaLnBrk="1" hangingPunct="1">
              <a:buFontTx/>
              <a:buNone/>
            </a:pPr>
            <a:r>
              <a:rPr lang="uk-UA" altLang="en-US" b="1" smtClean="0">
                <a:solidFill>
                  <a:schemeClr val="folHlink"/>
                </a:solidFill>
              </a:rPr>
              <a:t>  що виникають при плануванні </a:t>
            </a:r>
          </a:p>
          <a:p>
            <a:pPr eaLnBrk="1" hangingPunct="1">
              <a:buFontTx/>
              <a:buNone/>
            </a:pPr>
            <a:r>
              <a:rPr lang="uk-UA" altLang="en-US" b="1" smtClean="0">
                <a:solidFill>
                  <a:schemeClr val="folHlink"/>
                </a:solidFill>
              </a:rPr>
              <a:t>  та здійсненні</a:t>
            </a:r>
          </a:p>
          <a:p>
            <a:pPr eaLnBrk="1" hangingPunct="1">
              <a:buFontTx/>
              <a:buNone/>
            </a:pPr>
            <a:r>
              <a:rPr lang="uk-UA" altLang="en-US" b="1" smtClean="0">
                <a:solidFill>
                  <a:schemeClr val="folHlink"/>
                </a:solidFill>
              </a:rPr>
              <a:t>  фінансових операцій:</a:t>
            </a:r>
          </a:p>
          <a:p>
            <a:pPr eaLnBrk="1" hangingPunct="1">
              <a:buFontTx/>
              <a:buNone/>
            </a:pPr>
            <a:r>
              <a:rPr lang="uk-UA" altLang="en-US" sz="2800" smtClean="0"/>
              <a:t> </a:t>
            </a:r>
          </a:p>
          <a:p>
            <a:pPr eaLnBrk="1" hangingPunct="1">
              <a:buFontTx/>
              <a:buNone/>
            </a:pPr>
            <a:endParaRPr lang="ru-RU" altLang="en-US" sz="2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3375"/>
            <a:ext cx="7696200" cy="5153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3366FF"/>
              </a:buClr>
              <a:buFont typeface="Wingdings" panose="05000000000000000000" pitchFamily="2" charset="2"/>
              <a:buChar char="q"/>
            </a:pPr>
            <a:r>
              <a:rPr lang="uk-UA" altLang="en-US" b="1" smtClean="0"/>
              <a:t>Нарахування процентів;</a:t>
            </a:r>
          </a:p>
          <a:p>
            <a:pPr eaLnBrk="1" hangingPunct="1">
              <a:lnSpc>
                <a:spcPct val="80000"/>
              </a:lnSpc>
              <a:buClr>
                <a:srgbClr val="3366FF"/>
              </a:buClr>
              <a:buFont typeface="Wingdings" panose="05000000000000000000" pitchFamily="2" charset="2"/>
              <a:buChar char="q"/>
            </a:pPr>
            <a:r>
              <a:rPr lang="uk-UA" altLang="en-US" b="1" smtClean="0"/>
              <a:t>Визначення вартісних і часових параметрів фінансових та інвестиційних операцій і угод;</a:t>
            </a:r>
          </a:p>
          <a:p>
            <a:pPr eaLnBrk="1" hangingPunct="1">
              <a:lnSpc>
                <a:spcPct val="80000"/>
              </a:lnSpc>
              <a:buClr>
                <a:srgbClr val="3366FF"/>
              </a:buClr>
              <a:buFont typeface="Wingdings" panose="05000000000000000000" pitchFamily="2" charset="2"/>
              <a:buChar char="q"/>
            </a:pPr>
            <a:r>
              <a:rPr lang="uk-UA" altLang="en-US" b="1" smtClean="0"/>
              <a:t>Оцінювання кінцевих фінансових результатів;</a:t>
            </a:r>
          </a:p>
          <a:p>
            <a:pPr eaLnBrk="1" hangingPunct="1">
              <a:lnSpc>
                <a:spcPct val="80000"/>
              </a:lnSpc>
              <a:buClr>
                <a:srgbClr val="3366FF"/>
              </a:buClr>
              <a:buFont typeface="Wingdings" panose="05000000000000000000" pitchFamily="2" charset="2"/>
              <a:buChar char="q"/>
            </a:pPr>
            <a:r>
              <a:rPr lang="uk-UA" altLang="en-US" b="1" smtClean="0"/>
              <a:t>Розробка планів виконання фінансових операцій;</a:t>
            </a:r>
          </a:p>
          <a:p>
            <a:pPr eaLnBrk="1" hangingPunct="1">
              <a:lnSpc>
                <a:spcPct val="80000"/>
              </a:lnSpc>
              <a:buClr>
                <a:srgbClr val="3366FF"/>
              </a:buClr>
              <a:buFont typeface="Wingdings" panose="05000000000000000000" pitchFamily="2" charset="2"/>
              <a:buChar char="q"/>
            </a:pPr>
            <a:r>
              <a:rPr lang="uk-UA" altLang="en-US" b="1" smtClean="0"/>
              <a:t>Беззбиткова зміна умов фінансових угод;</a:t>
            </a:r>
          </a:p>
          <a:p>
            <a:pPr eaLnBrk="1" hangingPunct="1">
              <a:lnSpc>
                <a:spcPct val="80000"/>
              </a:lnSpc>
              <a:buClr>
                <a:srgbClr val="3366FF"/>
              </a:buClr>
              <a:buFont typeface="Wingdings" panose="05000000000000000000" pitchFamily="2" charset="2"/>
              <a:buChar char="q"/>
            </a:pPr>
            <a:r>
              <a:rPr lang="uk-UA" altLang="en-US" b="1" smtClean="0"/>
              <a:t>Аналіз інвестицій, кредитних операцій і їх порівняння.</a:t>
            </a:r>
          </a:p>
          <a:p>
            <a:pPr eaLnBrk="1" hangingPunct="1">
              <a:lnSpc>
                <a:spcPct val="80000"/>
              </a:lnSpc>
            </a:pPr>
            <a:endParaRPr lang="ru-RU" altLang="en-US" sz="28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52400"/>
            <a:ext cx="8569325" cy="1476375"/>
          </a:xfrm>
        </p:spPr>
        <p:txBody>
          <a:bodyPr/>
          <a:lstStyle/>
          <a:p>
            <a:pPr algn="l" eaLnBrk="1" hangingPunct="1"/>
            <a:r>
              <a:rPr lang="uk-UA" altLang="en-US" sz="3200" b="1" smtClean="0">
                <a:solidFill>
                  <a:schemeClr val="tx2"/>
                </a:solidFill>
                <a:latin typeface="Arial" panose="020B0604020202020204" pitchFamily="34" charset="0"/>
              </a:rPr>
              <a:t>Один з найважливіших принципів – </a:t>
            </a:r>
            <a:br>
              <a:rPr lang="uk-UA" altLang="en-US" sz="3200" b="1" smtClean="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uk-UA" altLang="en-US" sz="3200" b="1" smtClean="0">
                <a:solidFill>
                  <a:schemeClr val="tx2"/>
                </a:solidFill>
                <a:latin typeface="Arial" panose="020B0604020202020204" pitchFamily="34" charset="0"/>
              </a:rPr>
              <a:t>  принцип нерівноцінності грошей, що </a:t>
            </a:r>
            <a:br>
              <a:rPr lang="uk-UA" altLang="en-US" sz="3200" b="1" smtClean="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uk-UA" altLang="en-US" sz="3200" b="1" smtClean="0">
                <a:solidFill>
                  <a:schemeClr val="tx2"/>
                </a:solidFill>
                <a:latin typeface="Arial" panose="020B0604020202020204" pitchFamily="34" charset="0"/>
              </a:rPr>
              <a:t>  відносяться до різних моментів часу:</a:t>
            </a:r>
            <a:endParaRPr lang="ru-RU" altLang="en-US" sz="3200" b="1" smtClean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137525" cy="48244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en-US" sz="2800" smtClean="0"/>
              <a:t>   </a:t>
            </a:r>
            <a:r>
              <a:rPr lang="uk-UA" altLang="en-US" sz="2800" b="1" smtClean="0"/>
              <a:t>Отримана сьогодні сума має більшу цінність, ніж її еквівалент, отриманий в майбутньому.</a:t>
            </a:r>
          </a:p>
          <a:p>
            <a:pPr eaLnBrk="1" hangingPunct="1">
              <a:buFontTx/>
              <a:buNone/>
            </a:pPr>
            <a:r>
              <a:rPr lang="uk-UA" altLang="en-US" sz="2800" b="1" smtClean="0"/>
              <a:t>           Майбутні надходження мають меншу цінність, ніж сучасні, оскільки гроші можна інвестувати і отримати дохід в майбутньому.</a:t>
            </a:r>
          </a:p>
          <a:p>
            <a:pPr eaLnBrk="1" hangingPunct="1">
              <a:buFontTx/>
              <a:buNone/>
            </a:pPr>
            <a:r>
              <a:rPr lang="uk-UA" altLang="en-US" sz="2800" b="1" smtClean="0"/>
              <a:t>                 Гроші, що зберігаються,  </a:t>
            </a:r>
          </a:p>
          <a:p>
            <a:pPr eaLnBrk="1" hangingPunct="1">
              <a:buFontTx/>
              <a:buNone/>
            </a:pPr>
            <a:r>
              <a:rPr lang="uk-UA" altLang="en-US" sz="2800" b="1" smtClean="0"/>
              <a:t>                схильні до всіляких </a:t>
            </a:r>
          </a:p>
          <a:p>
            <a:pPr eaLnBrk="1" hangingPunct="1">
              <a:buFontTx/>
              <a:buNone/>
            </a:pPr>
            <a:r>
              <a:rPr lang="uk-UA" altLang="en-US" sz="2800" b="1" smtClean="0"/>
              <a:t>                   ризиків</a:t>
            </a:r>
          </a:p>
          <a:p>
            <a:pPr eaLnBrk="1" hangingPunct="1">
              <a:buFontTx/>
              <a:buNone/>
            </a:pPr>
            <a:endParaRPr lang="ru-RU" altLang="en-US" sz="2800" smtClean="0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1692275" y="3213100"/>
            <a:ext cx="288925" cy="287338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395288" y="1844675"/>
            <a:ext cx="288925" cy="287338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2700338" y="5013325"/>
            <a:ext cx="288925" cy="287338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"/>
          <p:cNvSpPr>
            <a:spLocks noChangeArrowheads="1"/>
          </p:cNvSpPr>
          <p:nvPr/>
        </p:nvSpPr>
        <p:spPr bwMode="auto">
          <a:xfrm>
            <a:off x="4427538" y="5516563"/>
            <a:ext cx="3529012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Rectangle 15"/>
          <p:cNvSpPr>
            <a:spLocks noChangeArrowheads="1"/>
          </p:cNvSpPr>
          <p:nvPr/>
        </p:nvSpPr>
        <p:spPr bwMode="auto">
          <a:xfrm>
            <a:off x="4500563" y="4437063"/>
            <a:ext cx="345598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8" name="Rectangle 14"/>
          <p:cNvSpPr>
            <a:spLocks noChangeArrowheads="1"/>
          </p:cNvSpPr>
          <p:nvPr/>
        </p:nvSpPr>
        <p:spPr bwMode="auto">
          <a:xfrm>
            <a:off x="4643438" y="3429000"/>
            <a:ext cx="345757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395288" y="3357563"/>
            <a:ext cx="3097212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0" name="Rectangle 12"/>
          <p:cNvSpPr>
            <a:spLocks noChangeArrowheads="1"/>
          </p:cNvSpPr>
          <p:nvPr/>
        </p:nvSpPr>
        <p:spPr bwMode="auto">
          <a:xfrm>
            <a:off x="4427538" y="2133600"/>
            <a:ext cx="3816350" cy="1150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Rectangle 11"/>
          <p:cNvSpPr>
            <a:spLocks noChangeArrowheads="1"/>
          </p:cNvSpPr>
          <p:nvPr/>
        </p:nvSpPr>
        <p:spPr bwMode="auto">
          <a:xfrm>
            <a:off x="684213" y="2133600"/>
            <a:ext cx="2447925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2" name="Rectangle 10"/>
          <p:cNvSpPr>
            <a:spLocks noChangeArrowheads="1"/>
          </p:cNvSpPr>
          <p:nvPr/>
        </p:nvSpPr>
        <p:spPr bwMode="auto">
          <a:xfrm>
            <a:off x="4643438" y="1341438"/>
            <a:ext cx="3168650" cy="647700"/>
          </a:xfrm>
          <a:prstGeom prst="rect">
            <a:avLst/>
          </a:prstGeom>
          <a:solidFill>
            <a:srgbClr val="D1C9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3" name="Rectangle 4"/>
          <p:cNvSpPr>
            <a:spLocks noChangeArrowheads="1"/>
          </p:cNvSpPr>
          <p:nvPr/>
        </p:nvSpPr>
        <p:spPr bwMode="auto">
          <a:xfrm>
            <a:off x="395288" y="1268413"/>
            <a:ext cx="3240087" cy="647700"/>
          </a:xfrm>
          <a:prstGeom prst="rect">
            <a:avLst/>
          </a:prstGeom>
          <a:solidFill>
            <a:srgbClr val="D1C9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4" name="AutoShape 3"/>
          <p:cNvSpPr>
            <a:spLocks noChangeArrowheads="1"/>
          </p:cNvSpPr>
          <p:nvPr>
            <p:ph type="body" idx="1"/>
          </p:nvPr>
        </p:nvSpPr>
        <p:spPr>
          <a:xfrm>
            <a:off x="179388" y="1196975"/>
            <a:ext cx="8569325" cy="5327650"/>
          </a:xfrm>
          <a:prstGeom prst="flowChartProcess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en-US" sz="2400" smtClean="0"/>
              <a:t>         </a:t>
            </a:r>
            <a:r>
              <a:rPr lang="uk-UA" altLang="en-US" sz="2800" b="1" smtClean="0">
                <a:latin typeface="Arial" panose="020B0604020202020204" pitchFamily="34" charset="0"/>
              </a:rPr>
              <a:t>Базові                                      Прикладні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en-US" sz="1200" b="1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en-US" sz="2400" smtClean="0">
                <a:latin typeface="Arial" panose="020B0604020202020204" pitchFamily="34" charset="0"/>
              </a:rPr>
              <a:t>    Прості і складні                      Планування і оцінка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en-US" sz="2400" smtClean="0">
                <a:latin typeface="Arial" panose="020B0604020202020204" pitchFamily="34" charset="0"/>
              </a:rPr>
              <a:t>      відсотки                              ефективності фінансово-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en-US" sz="2400" smtClean="0">
                <a:latin typeface="Arial" panose="020B0604020202020204" pitchFamily="34" charset="0"/>
              </a:rPr>
              <a:t>                                                    кредитних операцій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en-US" sz="12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en-US" sz="2400" smtClean="0">
                <a:latin typeface="Arial" panose="020B0604020202020204" pitchFamily="34" charset="0"/>
              </a:rPr>
              <a:t>  Розрахунки потоків                 Розрахунок страхових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en-US" sz="2400" smtClean="0">
                <a:latin typeface="Arial" panose="020B0604020202020204" pitchFamily="34" charset="0"/>
              </a:rPr>
              <a:t>  платежів стосовно                   ануітетів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en-US" sz="2400" smtClean="0">
                <a:latin typeface="Arial" panose="020B0604020202020204" pitchFamily="34" charset="0"/>
              </a:rPr>
              <a:t>  різних видів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en-US" sz="2400" smtClean="0">
                <a:latin typeface="Arial" panose="020B0604020202020204" pitchFamily="34" charset="0"/>
              </a:rPr>
              <a:t> фінансових рент                      Планування і аналіз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en-US" sz="2400" smtClean="0">
                <a:latin typeface="Arial" panose="020B0604020202020204" pitchFamily="34" charset="0"/>
              </a:rPr>
              <a:t>                                                 інвестиційних проектів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en-US" sz="24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en-US" sz="2400" smtClean="0">
                <a:latin typeface="Arial" panose="020B0604020202020204" pitchFamily="34" charset="0"/>
              </a:rPr>
              <a:t>                                                   Фінансові розрахунки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en-US" sz="2400" smtClean="0">
                <a:latin typeface="Arial" panose="020B0604020202020204" pitchFamily="34" charset="0"/>
              </a:rPr>
              <a:t>                                                 на ринку цінних паперів</a:t>
            </a:r>
            <a:endParaRPr lang="ru-RU" altLang="en-US" sz="2400" smtClean="0">
              <a:latin typeface="Arial" panose="020B0604020202020204" pitchFamily="34" charset="0"/>
            </a:endParaRPr>
          </a:p>
        </p:txBody>
      </p:sp>
      <p:sp>
        <p:nvSpPr>
          <p:cNvPr id="1127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52400"/>
            <a:ext cx="8281988" cy="973138"/>
          </a:xfrm>
        </p:spPr>
        <p:txBody>
          <a:bodyPr/>
          <a:lstStyle/>
          <a:p>
            <a:pPr algn="l" eaLnBrk="1" hangingPunct="1"/>
            <a:r>
              <a:rPr lang="uk-UA" altLang="en-US" sz="3200" b="1" smtClean="0">
                <a:latin typeface="Arial" panose="020B0604020202020204" pitchFamily="34" charset="0"/>
              </a:rPr>
              <a:t>       </a:t>
            </a:r>
            <a:r>
              <a:rPr lang="uk-UA" altLang="en-US" sz="3200" b="1" smtClean="0">
                <a:solidFill>
                  <a:srgbClr val="FF0066"/>
                </a:solidFill>
                <a:latin typeface="Arial" panose="020B0604020202020204" pitchFamily="34" charset="0"/>
              </a:rPr>
              <a:t>Методи фінансової математики </a:t>
            </a:r>
            <a:br>
              <a:rPr lang="uk-UA" altLang="en-US" sz="3200" b="1" smtClean="0">
                <a:solidFill>
                  <a:srgbClr val="FF0066"/>
                </a:solidFill>
                <a:latin typeface="Arial" panose="020B0604020202020204" pitchFamily="34" charset="0"/>
              </a:rPr>
            </a:br>
            <a:r>
              <a:rPr lang="uk-UA" altLang="en-US" sz="3200" b="1" smtClean="0">
                <a:solidFill>
                  <a:srgbClr val="FF0066"/>
                </a:solidFill>
                <a:latin typeface="Arial" panose="020B0604020202020204" pitchFamily="34" charset="0"/>
              </a:rPr>
              <a:t>умовно поділяються на дві категорії:</a:t>
            </a:r>
            <a:endParaRPr lang="ru-RU" altLang="en-US" sz="3200" b="1" smtClean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1276" name="Line 18"/>
          <p:cNvSpPr>
            <a:spLocks noChangeShapeType="1"/>
          </p:cNvSpPr>
          <p:nvPr/>
        </p:nvSpPr>
        <p:spPr bwMode="auto">
          <a:xfrm flipH="1">
            <a:off x="250825" y="1628775"/>
            <a:ext cx="1444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19"/>
          <p:cNvSpPr>
            <a:spLocks noChangeShapeType="1"/>
          </p:cNvSpPr>
          <p:nvPr/>
        </p:nvSpPr>
        <p:spPr bwMode="auto">
          <a:xfrm>
            <a:off x="250825" y="1628775"/>
            <a:ext cx="0" cy="24479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20"/>
          <p:cNvSpPr>
            <a:spLocks noChangeShapeType="1"/>
          </p:cNvSpPr>
          <p:nvPr/>
        </p:nvSpPr>
        <p:spPr bwMode="auto">
          <a:xfrm>
            <a:off x="250825" y="4005263"/>
            <a:ext cx="2174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21"/>
          <p:cNvSpPr>
            <a:spLocks noChangeShapeType="1"/>
          </p:cNvSpPr>
          <p:nvPr/>
        </p:nvSpPr>
        <p:spPr bwMode="auto">
          <a:xfrm>
            <a:off x="250825" y="2565400"/>
            <a:ext cx="4333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22"/>
          <p:cNvSpPr>
            <a:spLocks noChangeShapeType="1"/>
          </p:cNvSpPr>
          <p:nvPr/>
        </p:nvSpPr>
        <p:spPr bwMode="auto">
          <a:xfrm flipH="1">
            <a:off x="4067175" y="1700213"/>
            <a:ext cx="5762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23"/>
          <p:cNvSpPr>
            <a:spLocks noChangeShapeType="1"/>
          </p:cNvSpPr>
          <p:nvPr/>
        </p:nvSpPr>
        <p:spPr bwMode="auto">
          <a:xfrm>
            <a:off x="4067175" y="1700213"/>
            <a:ext cx="0" cy="43211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24"/>
          <p:cNvSpPr>
            <a:spLocks noChangeShapeType="1"/>
          </p:cNvSpPr>
          <p:nvPr/>
        </p:nvSpPr>
        <p:spPr bwMode="auto">
          <a:xfrm>
            <a:off x="4067175" y="6021388"/>
            <a:ext cx="3603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25"/>
          <p:cNvSpPr>
            <a:spLocks noChangeShapeType="1"/>
          </p:cNvSpPr>
          <p:nvPr/>
        </p:nvSpPr>
        <p:spPr bwMode="auto">
          <a:xfrm>
            <a:off x="4067175" y="4941888"/>
            <a:ext cx="4333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26"/>
          <p:cNvSpPr>
            <a:spLocks noChangeShapeType="1"/>
          </p:cNvSpPr>
          <p:nvPr/>
        </p:nvSpPr>
        <p:spPr bwMode="auto">
          <a:xfrm>
            <a:off x="4067175" y="3933825"/>
            <a:ext cx="5762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27"/>
          <p:cNvSpPr>
            <a:spLocks noChangeShapeType="1"/>
          </p:cNvSpPr>
          <p:nvPr/>
        </p:nvSpPr>
        <p:spPr bwMode="auto">
          <a:xfrm>
            <a:off x="4067175" y="2781300"/>
            <a:ext cx="3603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52400"/>
            <a:ext cx="7850188" cy="1116013"/>
          </a:xfrm>
        </p:spPr>
        <p:txBody>
          <a:bodyPr/>
          <a:lstStyle/>
          <a:p>
            <a:pPr algn="l" eaLnBrk="1" hangingPunct="1"/>
            <a:r>
              <a:rPr lang="uk-UA" altLang="en-US" sz="3200" b="1" smtClean="0">
                <a:solidFill>
                  <a:schemeClr val="folHlink"/>
                </a:solidFill>
              </a:rPr>
              <a:t>В результаті вивчення дисципліни студент буде</a:t>
            </a:r>
            <a:r>
              <a:rPr lang="uk-UA" altLang="en-US" sz="3200" smtClean="0">
                <a:solidFill>
                  <a:schemeClr val="folHlink"/>
                </a:solidFill>
              </a:rPr>
              <a:t>  </a:t>
            </a:r>
            <a:r>
              <a:rPr lang="uk-UA" altLang="en-US" sz="3200" b="1" smtClean="0">
                <a:solidFill>
                  <a:schemeClr val="folHlink"/>
                </a:solidFill>
              </a:rPr>
              <a:t>знати:</a:t>
            </a:r>
            <a:endParaRPr lang="ru-RU" altLang="en-US" sz="3200" b="1" smtClean="0">
              <a:solidFill>
                <a:schemeClr val="folHlink"/>
              </a:solidFill>
            </a:endParaRP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202612" cy="4175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anose="05000000000000000000" pitchFamily="2" charset="2"/>
              <a:buChar char="q"/>
            </a:pPr>
            <a:r>
              <a:rPr lang="uk-UA" altLang="en-US" sz="2800" b="1" smtClean="0"/>
              <a:t>Сучасні методи фінансових обчислень, можливості їх   використання в економічних дослідженнях і практичного застосування в банках, інвестиційних компаніях, на фондових та валютних біржах;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anose="05000000000000000000" pitchFamily="2" charset="2"/>
              <a:buChar char="q"/>
            </a:pPr>
            <a:r>
              <a:rPr lang="uk-UA" altLang="en-US" sz="2800" b="1" smtClean="0"/>
              <a:t>основні кількісні методи і моделі фінансової математики;</a:t>
            </a:r>
            <a:r>
              <a:rPr lang="ru-RU" altLang="en-US" sz="2800" b="1" smtClean="0"/>
              <a:t> 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anose="05000000000000000000" pitchFamily="2" charset="2"/>
              <a:buChar char="q"/>
            </a:pPr>
            <a:r>
              <a:rPr lang="uk-UA" altLang="en-US" sz="2800" b="1" smtClean="0"/>
              <a:t>математико-статистичні показники і критерії, що використовуються для оцінки 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uk-UA" altLang="en-US" sz="2800" b="1" smtClean="0"/>
              <a:t>           фінансових результатів;</a:t>
            </a:r>
            <a:r>
              <a:rPr lang="ru-RU" altLang="en-US" sz="2800" b="1" smtClean="0"/>
              <a:t> </a:t>
            </a:r>
            <a:endParaRPr lang="uk-UA" altLang="en-US" sz="2800" b="1" smtClean="0"/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anose="05000000000000000000" pitchFamily="2" charset="2"/>
              <a:buChar char="q"/>
            </a:pPr>
            <a:endParaRPr lang="ru-RU" altLang="en-US" sz="2800" b="1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</TotalTime>
  <Words>413</Words>
  <Application>Microsoft Office PowerPoint</Application>
  <PresentationFormat>Экран (4:3)</PresentationFormat>
  <Paragraphs>87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Comic Sans MS</vt:lpstr>
      <vt:lpstr>Arial</vt:lpstr>
      <vt:lpstr>Lucida Handwriting</vt:lpstr>
      <vt:lpstr>Wingdings 2</vt:lpstr>
      <vt:lpstr>Wingdings</vt:lpstr>
      <vt:lpstr>Пастель</vt:lpstr>
      <vt:lpstr>Microsoft Equation 3.0</vt:lpstr>
      <vt:lpstr>         ▪ Нарощування  ▪Складні  проценти</vt:lpstr>
      <vt:lpstr>Презентация PowerPoint</vt:lpstr>
      <vt:lpstr>ФІНАНСОВА МАТЕМАТИКА </vt:lpstr>
      <vt:lpstr>Кому потрібна фінансова математика?</vt:lpstr>
      <vt:lpstr>ФІНАНСОВА МАТЕМАТИКА</vt:lpstr>
      <vt:lpstr>Презентация PowerPoint</vt:lpstr>
      <vt:lpstr>Один з найважливіших принципів –    принцип нерівноцінності грошей, що    відносяться до різних моментів часу:</vt:lpstr>
      <vt:lpstr>       Методи фінансової математики  умовно поділяються на дві категорії:</vt:lpstr>
      <vt:lpstr>В результаті вивчення дисципліни студент буде  знати:</vt:lpstr>
      <vt:lpstr> І вміти: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ФІНАНСОВА МАТЕМАТИКА -</dc:title>
  <dc:creator>1</dc:creator>
  <cp:lastModifiedBy>Виталий</cp:lastModifiedBy>
  <cp:revision>10</cp:revision>
  <dcterms:created xsi:type="dcterms:W3CDTF">2017-02-13T10:53:02Z</dcterms:created>
  <dcterms:modified xsi:type="dcterms:W3CDTF">2020-11-24T11:40:28Z</dcterms:modified>
</cp:coreProperties>
</file>