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9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96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31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9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1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22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64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51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11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.kotlyar@knute.edu.u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ru-RU" b="1" dirty="0"/>
              <a:t>МАТЕМАТИЧНА ЛОГІКА</a:t>
            </a:r>
            <a:r>
              <a:rPr lang="uk-UA" b="1" cap="all" dirty="0"/>
              <a:t> /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MATHEMATICAL LOGIC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0648"/>
            <a:ext cx="6328792" cy="792088"/>
          </a:xfrm>
        </p:spPr>
        <p:txBody>
          <a:bodyPr>
            <a:normAutofit fontScale="40000" lnSpcReduction="20000"/>
          </a:bodyPr>
          <a:lstStyle/>
          <a:p>
            <a:r>
              <a:rPr lang="uk-UA" sz="6500" b="1" dirty="0"/>
              <a:t>Кафедра вищої та прикладної </a:t>
            </a:r>
            <a:r>
              <a:rPr lang="uk-UA" sz="6500" b="1" dirty="0" smtClean="0"/>
              <a:t>математики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01787" y="3124041"/>
          <a:ext cx="5940426" cy="1478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5047"/>
                <a:gridCol w="2115434"/>
                <a:gridCol w="95047"/>
                <a:gridCol w="3539851"/>
                <a:gridCol w="9504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освітній ступінь</a:t>
                      </a:r>
                      <a:endParaRPr lang="ru-RU" sz="1200">
                        <a:effectLst/>
                      </a:endParaRPr>
                    </a:p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Бакалавр / bachelor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галузь знань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 Інформаційні технології </a:t>
                      </a:r>
                      <a:r>
                        <a:rPr lang="en-US" sz="1400">
                          <a:effectLst/>
                        </a:rPr>
                        <a:t>/ </a:t>
                      </a:r>
                      <a:r>
                        <a:rPr lang="en-GB" sz="1400">
                          <a:effectLst/>
                        </a:rPr>
                        <a:t>Information Technology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спеціальність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122 Комп'ютерні науки/Computer Science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спеціалізація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Комп'ютерні науки </a:t>
                      </a:r>
                      <a:r>
                        <a:rPr lang="ru-RU" sz="1300">
                          <a:effectLst/>
                        </a:rPr>
                        <a:t>/ </a:t>
                      </a:r>
                      <a:r>
                        <a:rPr lang="uk-UA" sz="1400">
                          <a:effectLst/>
                        </a:rPr>
                        <a:t>Computer Science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62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35280" cy="5328592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b="1" dirty="0" smtClean="0">
                <a:solidFill>
                  <a:srgbClr val="FF0000"/>
                </a:solidFill>
              </a:rPr>
              <a:t>Математична  логіка вивчає формальні закони побудови </a:t>
            </a:r>
            <a:r>
              <a:rPr lang="uk-UA" sz="3600" b="1" dirty="0" err="1" smtClean="0">
                <a:solidFill>
                  <a:srgbClr val="FF0000"/>
                </a:solidFill>
              </a:rPr>
              <a:t>доведень</a:t>
            </a:r>
            <a:r>
              <a:rPr lang="uk-UA" sz="3600" b="1" dirty="0" smtClean="0">
                <a:solidFill>
                  <a:srgbClr val="FF0000"/>
                </a:solidFill>
              </a:rPr>
              <a:t> в галузі проектування та розробки програмних систем на основі таких розділів вищої математики: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uk-UA" sz="3100" dirty="0" smtClean="0">
                <a:solidFill>
                  <a:srgbClr val="0070C0"/>
                </a:solidFill>
              </a:rPr>
              <a:t>     ● </a:t>
            </a:r>
            <a:r>
              <a:rPr lang="ru-RU" sz="2800" dirty="0" err="1">
                <a:solidFill>
                  <a:srgbClr val="0070C0"/>
                </a:solidFill>
              </a:rPr>
              <a:t>Математичний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аналіз</a:t>
            </a:r>
            <a:r>
              <a:rPr lang="ru-RU" sz="3100" b="1" dirty="0" smtClean="0">
                <a:solidFill>
                  <a:srgbClr val="0070C0"/>
                </a:solidFill>
              </a:rPr>
              <a:t/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uk-UA" sz="3100" dirty="0" smtClean="0">
                <a:solidFill>
                  <a:srgbClr val="0070C0"/>
                </a:solidFill>
              </a:rPr>
              <a:t>     ● </a:t>
            </a:r>
            <a:r>
              <a:rPr lang="ru-RU" sz="2800" dirty="0" err="1">
                <a:solidFill>
                  <a:srgbClr val="0070C0"/>
                </a:solidFill>
              </a:rPr>
              <a:t>Лінійна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алгебра</a:t>
            </a:r>
            <a:r>
              <a:rPr lang="ru-RU" sz="3100" b="1" dirty="0" smtClean="0">
                <a:solidFill>
                  <a:srgbClr val="0070C0"/>
                </a:solidFill>
              </a:rPr>
              <a:t/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uk-UA" sz="3100" dirty="0" smtClean="0">
                <a:solidFill>
                  <a:srgbClr val="0070C0"/>
                </a:solidFill>
              </a:rPr>
              <a:t>     ● </a:t>
            </a:r>
            <a:r>
              <a:rPr lang="ru-RU" sz="2800" dirty="0">
                <a:solidFill>
                  <a:srgbClr val="0070C0"/>
                </a:solidFill>
              </a:rPr>
              <a:t>Дискретна математика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3600" b="1" dirty="0">
                <a:solidFill>
                  <a:srgbClr val="FF0000"/>
                </a:solidFill>
              </a:rPr>
              <a:t>Форми підсумкового контролю: </a:t>
            </a:r>
            <a:r>
              <a:rPr lang="uk-UA" sz="3600" b="1" dirty="0" smtClean="0">
                <a:solidFill>
                  <a:srgbClr val="FF0000"/>
                </a:solidFill>
              </a:rPr>
              <a:t/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0070C0"/>
                </a:solidFill>
              </a:rPr>
              <a:t>письмовий </a:t>
            </a:r>
            <a:r>
              <a:rPr lang="uk-UA" sz="3600" b="1" dirty="0">
                <a:solidFill>
                  <a:srgbClr val="0070C0"/>
                </a:solidFill>
              </a:rPr>
              <a:t>іспит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1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Тема 1. Основні поняття логіки. </a:t>
            </a:r>
            <a:r>
              <a:rPr lang="uk-UA" sz="2800" b="1" dirty="0" err="1"/>
              <a:t>Пропозиційна</a:t>
            </a:r>
            <a:r>
              <a:rPr lang="uk-UA" sz="2800" b="1" dirty="0"/>
              <a:t> логіка. </a:t>
            </a:r>
            <a:r>
              <a:rPr lang="uk-UA" sz="2800" b="1" dirty="0" err="1"/>
              <a:t>Безкванторні</a:t>
            </a:r>
            <a:r>
              <a:rPr lang="uk-UA" sz="2800" b="1" dirty="0"/>
              <a:t> логіки.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70C0"/>
                </a:solidFill>
              </a:rPr>
              <a:t>Основні поняття логіки. Поняття висловлення, предиката. Основні закони традиційної логіки. Поняття числення, формальні системи. </a:t>
            </a:r>
            <a:r>
              <a:rPr lang="uk-UA" dirty="0" err="1">
                <a:solidFill>
                  <a:srgbClr val="0070C0"/>
                </a:solidFill>
              </a:rPr>
              <a:t>Пропозиційна</a:t>
            </a:r>
            <a:r>
              <a:rPr lang="uk-UA" dirty="0">
                <a:solidFill>
                  <a:srgbClr val="0070C0"/>
                </a:solidFill>
              </a:rPr>
              <a:t> логіка. Логічні зв’язки. Поняття тавтології. </a:t>
            </a:r>
            <a:r>
              <a:rPr lang="uk-UA" dirty="0" err="1">
                <a:solidFill>
                  <a:srgbClr val="0070C0"/>
                </a:solidFill>
              </a:rPr>
              <a:t>Пропозиційне</a:t>
            </a:r>
            <a:r>
              <a:rPr lang="uk-UA" dirty="0">
                <a:solidFill>
                  <a:srgbClr val="0070C0"/>
                </a:solidFill>
              </a:rPr>
              <a:t> числення. Теорема тавтології. Пошук </a:t>
            </a:r>
            <a:r>
              <a:rPr lang="uk-UA" dirty="0" err="1">
                <a:solidFill>
                  <a:srgbClr val="0070C0"/>
                </a:solidFill>
              </a:rPr>
              <a:t>доведень</a:t>
            </a:r>
            <a:r>
              <a:rPr lang="uk-UA" dirty="0">
                <a:solidFill>
                  <a:srgbClr val="0070C0"/>
                </a:solidFill>
              </a:rPr>
              <a:t>. Метод резолюцій. </a:t>
            </a:r>
            <a:r>
              <a:rPr lang="uk-UA" dirty="0" err="1">
                <a:solidFill>
                  <a:srgbClr val="0070C0"/>
                </a:solidFill>
              </a:rPr>
              <a:t>Пропозиційне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секвенційне</a:t>
            </a:r>
            <a:r>
              <a:rPr lang="uk-UA" dirty="0">
                <a:solidFill>
                  <a:srgbClr val="0070C0"/>
                </a:solidFill>
              </a:rPr>
              <a:t> числення. </a:t>
            </a:r>
            <a:r>
              <a:rPr lang="uk-UA" dirty="0" err="1">
                <a:solidFill>
                  <a:srgbClr val="0070C0"/>
                </a:solidFill>
              </a:rPr>
              <a:t>Квазіарні</a:t>
            </a:r>
            <a:r>
              <a:rPr lang="uk-UA" dirty="0">
                <a:solidFill>
                  <a:srgbClr val="0070C0"/>
                </a:solidFill>
              </a:rPr>
              <a:t> функції та предикати, їх композиції. </a:t>
            </a:r>
            <a:r>
              <a:rPr lang="uk-UA" dirty="0" err="1">
                <a:solidFill>
                  <a:srgbClr val="0070C0"/>
                </a:solidFill>
              </a:rPr>
              <a:t>Реномінації</a:t>
            </a:r>
            <a:r>
              <a:rPr lang="uk-UA" dirty="0">
                <a:solidFill>
                  <a:srgbClr val="0070C0"/>
                </a:solidFill>
              </a:rPr>
              <a:t>, суперпозиції, квантори. </a:t>
            </a:r>
            <a:r>
              <a:rPr lang="uk-UA" dirty="0" err="1">
                <a:solidFill>
                  <a:srgbClr val="0070C0"/>
                </a:solidFill>
              </a:rPr>
              <a:t>Реномінативні</a:t>
            </a:r>
            <a:r>
              <a:rPr lang="uk-UA" dirty="0">
                <a:solidFill>
                  <a:srgbClr val="0070C0"/>
                </a:solidFill>
              </a:rPr>
              <a:t> логіки, їх мови. Нормальні форми, </a:t>
            </a:r>
            <a:r>
              <a:rPr lang="uk-UA" dirty="0" err="1">
                <a:solidFill>
                  <a:srgbClr val="0070C0"/>
                </a:solidFill>
              </a:rPr>
              <a:t>субтавтології</a:t>
            </a:r>
            <a:r>
              <a:rPr lang="uk-UA" dirty="0">
                <a:solidFill>
                  <a:srgbClr val="0070C0"/>
                </a:solidFill>
              </a:rPr>
              <a:t>. </a:t>
            </a:r>
            <a:r>
              <a:rPr lang="uk-UA" dirty="0" err="1">
                <a:solidFill>
                  <a:srgbClr val="0070C0"/>
                </a:solidFill>
              </a:rPr>
              <a:t>Безкванторно</a:t>
            </a:r>
            <a:r>
              <a:rPr lang="uk-UA" dirty="0">
                <a:solidFill>
                  <a:srgbClr val="0070C0"/>
                </a:solidFill>
              </a:rPr>
              <a:t>-функціональні логіки.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4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Тема 2. Логіки 1-го порядку.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70C0"/>
                </a:solidFill>
              </a:rPr>
              <a:t>Класичні логіки 1-го порядку, їх мови та семантичні моделі. Виразність в АС. Мова арифметики. </a:t>
            </a:r>
            <a:r>
              <a:rPr lang="uk-UA" dirty="0" err="1">
                <a:solidFill>
                  <a:srgbClr val="0070C0"/>
                </a:solidFill>
              </a:rPr>
              <a:t>Арифметичність</a:t>
            </a:r>
            <a:r>
              <a:rPr lang="uk-UA" dirty="0">
                <a:solidFill>
                  <a:srgbClr val="0070C0"/>
                </a:solidFill>
              </a:rPr>
              <a:t>. Істинність та виконуваність формул. Тавтологічний, логічний та слабкий логічний наслідки. Еквівалентні перетворення формул, теореми еквівалентності та рівності. </a:t>
            </a:r>
            <a:r>
              <a:rPr lang="uk-UA" dirty="0" err="1">
                <a:solidFill>
                  <a:srgbClr val="0070C0"/>
                </a:solidFill>
              </a:rPr>
              <a:t>Пренексна</a:t>
            </a:r>
            <a:r>
              <a:rPr lang="uk-UA" dirty="0">
                <a:solidFill>
                  <a:srgbClr val="0070C0"/>
                </a:solidFill>
              </a:rPr>
              <a:t> нормальна форма. </a:t>
            </a:r>
            <a:r>
              <a:rPr lang="uk-UA" dirty="0" err="1">
                <a:solidFill>
                  <a:srgbClr val="0070C0"/>
                </a:solidFill>
              </a:rPr>
              <a:t>Гомоморфізми</a:t>
            </a:r>
            <a:r>
              <a:rPr lang="uk-UA" dirty="0">
                <a:solidFill>
                  <a:srgbClr val="0070C0"/>
                </a:solidFill>
              </a:rPr>
              <a:t> та </a:t>
            </a:r>
            <a:r>
              <a:rPr lang="uk-UA" dirty="0" err="1">
                <a:solidFill>
                  <a:srgbClr val="0070C0"/>
                </a:solidFill>
              </a:rPr>
              <a:t>ізоморфізми</a:t>
            </a:r>
            <a:r>
              <a:rPr lang="uk-UA" dirty="0">
                <a:solidFill>
                  <a:srgbClr val="0070C0"/>
                </a:solidFill>
              </a:rPr>
              <a:t> алгебраїчних систем. Елементарна еквівалентність. Метод </a:t>
            </a:r>
            <a:r>
              <a:rPr lang="uk-UA" dirty="0" err="1">
                <a:solidFill>
                  <a:srgbClr val="0070C0"/>
                </a:solidFill>
              </a:rPr>
              <a:t>автоморфізмів</a:t>
            </a:r>
            <a:r>
              <a:rPr lang="uk-UA" dirty="0">
                <a:solidFill>
                  <a:srgbClr val="0070C0"/>
                </a:solidFill>
              </a:rPr>
              <a:t>. Логіки </a:t>
            </a:r>
            <a:r>
              <a:rPr lang="uk-UA" dirty="0" err="1">
                <a:solidFill>
                  <a:srgbClr val="0070C0"/>
                </a:solidFill>
              </a:rPr>
              <a:t>квазіарних</a:t>
            </a:r>
            <a:r>
              <a:rPr lang="uk-UA" dirty="0">
                <a:solidFill>
                  <a:srgbClr val="0070C0"/>
                </a:solidFill>
              </a:rPr>
              <a:t> предикатів 1-го порядку, їх мови та семантичні моделі. Логіки </a:t>
            </a:r>
            <a:r>
              <a:rPr lang="uk-UA" dirty="0" err="1">
                <a:solidFill>
                  <a:srgbClr val="0070C0"/>
                </a:solidFill>
              </a:rPr>
              <a:t>еквітонних</a:t>
            </a:r>
            <a:r>
              <a:rPr lang="uk-UA" dirty="0">
                <a:solidFill>
                  <a:srgbClr val="0070C0"/>
                </a:solidFill>
              </a:rPr>
              <a:t> предикатів (неокласичні логіки). Нормальні форми. Відношення логічного наслідку.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78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Тема 3. Числення логік 1-го порядку.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rgbClr val="0070C0"/>
                </a:solidFill>
              </a:rPr>
              <a:t>Теорії 1-го порядку, їх приклади. Числення предикатів, формальна арифметика. Несуперечливість, повнота, розв’язність. Теорема </a:t>
            </a:r>
            <a:r>
              <a:rPr lang="uk-UA" sz="2800" dirty="0" err="1">
                <a:solidFill>
                  <a:srgbClr val="0070C0"/>
                </a:solidFill>
              </a:rPr>
              <a:t>Гьоделя</a:t>
            </a:r>
            <a:r>
              <a:rPr lang="uk-UA" sz="2800" dirty="0">
                <a:solidFill>
                  <a:srgbClr val="0070C0"/>
                </a:solidFill>
              </a:rPr>
              <a:t> про повноту. Теорема компактності. Категоричність. Теореми </a:t>
            </a:r>
            <a:r>
              <a:rPr lang="uk-UA" sz="2800" dirty="0" err="1">
                <a:solidFill>
                  <a:srgbClr val="0070C0"/>
                </a:solidFill>
              </a:rPr>
              <a:t>Гьоделя</a:t>
            </a:r>
            <a:r>
              <a:rPr lang="uk-UA" sz="2800" dirty="0">
                <a:solidFill>
                  <a:srgbClr val="0070C0"/>
                </a:solidFill>
              </a:rPr>
              <a:t> про неповноту. Метод резолюцій логік 1-го порядку. </a:t>
            </a:r>
            <a:r>
              <a:rPr lang="uk-UA" sz="2800" dirty="0" err="1">
                <a:solidFill>
                  <a:srgbClr val="0070C0"/>
                </a:solidFill>
              </a:rPr>
              <a:t>Секвенційні</a:t>
            </a:r>
            <a:r>
              <a:rPr lang="uk-UA" sz="2800" dirty="0">
                <a:solidFill>
                  <a:srgbClr val="0070C0"/>
                </a:solidFill>
              </a:rPr>
              <a:t> числення логік 1-го порядку. Теорема повноти </a:t>
            </a:r>
            <a:r>
              <a:rPr lang="uk-UA" sz="2800" dirty="0" err="1">
                <a:solidFill>
                  <a:srgbClr val="0070C0"/>
                </a:solidFill>
              </a:rPr>
              <a:t>секвенційних</a:t>
            </a:r>
            <a:r>
              <a:rPr lang="uk-UA" sz="2800" dirty="0">
                <a:solidFill>
                  <a:srgbClr val="0070C0"/>
                </a:solidFill>
              </a:rPr>
              <a:t> числень, її наслідки. Інтерполяційна теорема. Семантична і синтаксична визначність.</a:t>
            </a:r>
            <a:endParaRPr lang="ru-RU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82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Тема 4. Нетрадиційні логіки.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rgbClr val="0070C0"/>
                </a:solidFill>
              </a:rPr>
              <a:t>Логіки часткових та неоднозначних предикатів. Відношення логічного наслідку P |=IR, P |=T, P |=F, P |=TF, R |=TF, їх властивості. Логіки вищих порядків. Багатозначні логіки. 3-значні логіки </a:t>
            </a:r>
            <a:r>
              <a:rPr lang="uk-UA" sz="2800" dirty="0" err="1">
                <a:solidFill>
                  <a:srgbClr val="0070C0"/>
                </a:solidFill>
              </a:rPr>
              <a:t>Кліні</a:t>
            </a:r>
            <a:r>
              <a:rPr lang="uk-UA" sz="2800" dirty="0">
                <a:solidFill>
                  <a:srgbClr val="0070C0"/>
                </a:solidFill>
              </a:rPr>
              <a:t> та </a:t>
            </a:r>
            <a:r>
              <a:rPr lang="uk-UA" sz="2800" dirty="0" err="1">
                <a:solidFill>
                  <a:srgbClr val="0070C0"/>
                </a:solidFill>
              </a:rPr>
              <a:t>Лукасєвича</a:t>
            </a:r>
            <a:r>
              <a:rPr lang="uk-UA" sz="2800" dirty="0">
                <a:solidFill>
                  <a:srgbClr val="0070C0"/>
                </a:solidFill>
              </a:rPr>
              <a:t>, 4-значна логіка </a:t>
            </a:r>
            <a:r>
              <a:rPr lang="uk-UA" sz="2800" dirty="0" err="1">
                <a:solidFill>
                  <a:srgbClr val="0070C0"/>
                </a:solidFill>
              </a:rPr>
              <a:t>Белнапа</a:t>
            </a:r>
            <a:r>
              <a:rPr lang="uk-UA" sz="2800" dirty="0">
                <a:solidFill>
                  <a:srgbClr val="0070C0"/>
                </a:solidFill>
              </a:rPr>
              <a:t>. </a:t>
            </a:r>
            <a:r>
              <a:rPr lang="uk-UA" sz="2800" dirty="0" err="1">
                <a:solidFill>
                  <a:srgbClr val="0070C0"/>
                </a:solidFill>
              </a:rPr>
              <a:t>Інтуїціоністська</a:t>
            </a:r>
            <a:r>
              <a:rPr lang="uk-UA" sz="2800" dirty="0">
                <a:solidFill>
                  <a:srgbClr val="0070C0"/>
                </a:solidFill>
              </a:rPr>
              <a:t> логіка. Модальні логіки. </a:t>
            </a:r>
            <a:r>
              <a:rPr lang="uk-UA" sz="2800" dirty="0" err="1">
                <a:solidFill>
                  <a:srgbClr val="0070C0"/>
                </a:solidFill>
              </a:rPr>
              <a:t>Алетичні</a:t>
            </a:r>
            <a:r>
              <a:rPr lang="uk-UA" sz="2800" dirty="0">
                <a:solidFill>
                  <a:srgbClr val="0070C0"/>
                </a:solidFill>
              </a:rPr>
              <a:t>, темпоральні, </a:t>
            </a:r>
            <a:r>
              <a:rPr lang="uk-UA" sz="2800" dirty="0" err="1">
                <a:solidFill>
                  <a:srgbClr val="0070C0"/>
                </a:solidFill>
              </a:rPr>
              <a:t>епістемічні</a:t>
            </a:r>
            <a:r>
              <a:rPr lang="uk-UA" sz="2800" dirty="0">
                <a:solidFill>
                  <a:srgbClr val="0070C0"/>
                </a:solidFill>
              </a:rPr>
              <a:t>, </a:t>
            </a:r>
            <a:r>
              <a:rPr lang="uk-UA" sz="2800" dirty="0" err="1">
                <a:solidFill>
                  <a:srgbClr val="0070C0"/>
                </a:solidFill>
              </a:rPr>
              <a:t>деонтичні</a:t>
            </a:r>
            <a:r>
              <a:rPr lang="uk-UA" sz="2800" dirty="0">
                <a:solidFill>
                  <a:srgbClr val="0070C0"/>
                </a:solidFill>
              </a:rPr>
              <a:t> логіки. Композиційно-номінативні модальні логіки.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1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 smtClean="0"/>
              <a:t>Викладач</a:t>
            </a:r>
            <a:r>
              <a:rPr lang="ru-RU" sz="3600" b="1" dirty="0" smtClean="0"/>
              <a:t>:	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>
                <a:solidFill>
                  <a:srgbClr val="FF0000"/>
                </a:solidFill>
              </a:rPr>
              <a:t>Котляр </a:t>
            </a:r>
            <a:r>
              <a:rPr lang="ru-RU" b="1" dirty="0" err="1">
                <a:solidFill>
                  <a:srgbClr val="FF0000"/>
                </a:solidFill>
              </a:rPr>
              <a:t>Валерій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Юрійович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кандидат </a:t>
            </a:r>
            <a:r>
              <a:rPr lang="ru-RU" dirty="0" err="1" smtClean="0">
                <a:solidFill>
                  <a:srgbClr val="FF0000"/>
                </a:solidFill>
              </a:rPr>
              <a:t>фізико-математичних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наук, доцент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кафедри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вищої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прикладної</a:t>
            </a:r>
            <a:r>
              <a:rPr lang="ru-RU" dirty="0">
                <a:solidFill>
                  <a:srgbClr val="FF0000"/>
                </a:solidFill>
              </a:rPr>
              <a:t> математики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E-mail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v.kotlyar@knute.edu.ua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828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376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МАТЕМАТИЧНА ЛОГІКА / MATHEMATICAL LOGIC</vt:lpstr>
      <vt:lpstr>Математична  логіка вивчає формальні закони побудови доведень в галузі проектування та розробки програмних систем на основі таких розділів вищої математики:      ● Математичний аналіз      ● Лінійна алгебра      ● Дискретна математика Форми підсумкового контролю:  письмовий іспит</vt:lpstr>
      <vt:lpstr>Тема 1. Основні поняття логіки. Пропозиційна логіка. Безкванторні логіки. </vt:lpstr>
      <vt:lpstr>Тема 2. Логіки 1-го порядку. </vt:lpstr>
      <vt:lpstr>Тема 3. Числення логік 1-го порядку. </vt:lpstr>
      <vt:lpstr>Тема 4. Нетрадиційні логіки. </vt:lpstr>
      <vt:lpstr>Викладач: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Valera</dc:creator>
  <cp:lastModifiedBy>Valera</cp:lastModifiedBy>
  <cp:revision>3</cp:revision>
  <dcterms:created xsi:type="dcterms:W3CDTF">2021-02-16T10:44:16Z</dcterms:created>
  <dcterms:modified xsi:type="dcterms:W3CDTF">2021-02-16T11:04:24Z</dcterms:modified>
</cp:coreProperties>
</file>