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61" r:id="rId6"/>
    <p:sldId id="257" r:id="rId7"/>
    <p:sldId id="285" r:id="rId8"/>
    <p:sldId id="259" r:id="rId9"/>
    <p:sldId id="258" r:id="rId10"/>
    <p:sldId id="265" r:id="rId11"/>
    <p:sldId id="262" r:id="rId12"/>
    <p:sldId id="270" r:id="rId13"/>
    <p:sldId id="260" r:id="rId14"/>
    <p:sldId id="267" r:id="rId15"/>
    <p:sldId id="283" r:id="rId16"/>
    <p:sldId id="284" r:id="rId17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8BF"/>
    <a:srgbClr val="5869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4DE0D6-FCAD-4D7B-B2BA-3671A43FFCD2}" v="112" dt="2023-11-23T08:33:35.8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17" autoAdjust="0"/>
  </p:normalViewPr>
  <p:slideViewPr>
    <p:cSldViewPr snapToGrid="0">
      <p:cViewPr varScale="1">
        <p:scale>
          <a:sx n="78" d="100"/>
          <a:sy n="78" d="100"/>
        </p:scale>
        <p:origin x="188" y="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10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527EB14-0C4D-442C-9873-766758AF4953}" type="datetime1">
              <a:rPr lang="ru-RU" smtClean="0"/>
              <a:t>23.11.2023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0AC623C-86E0-4A85-83FB-F4A716956FD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F4CB3-B13E-4B7F-9942-8D83F75604FD}" type="datetime1">
              <a:rPr lang="ru-RU" smtClean="0"/>
              <a:pPr/>
              <a:t>23.11.2023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37D7554-D10C-4E29-B8E6-BB7111FA614F}" type="slidenum">
              <a:rPr lang="ru-RU" noProof="0" smtClean="0"/>
              <a:t>‹№›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37D7554-D10C-4E29-B8E6-BB7111FA614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9825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37D7554-D10C-4E29-B8E6-BB7111FA614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552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37D7554-D10C-4E29-B8E6-BB7111FA614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28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sz="900" b="0" kern="1200" cap="all" spc="150" baseline="0" noProof="0" dirty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37D7554-D10C-4E29-B8E6-BB7111FA614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992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37D7554-D10C-4E29-B8E6-BB7111FA614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835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37D7554-D10C-4E29-B8E6-BB7111FA614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089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37D7554-D10C-4E29-B8E6-BB7111FA614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09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37D7554-D10C-4E29-B8E6-BB7111FA614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841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37D7554-D10C-4E29-B8E6-BB7111FA614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865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37D7554-D10C-4E29-B8E6-BB7111FA614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432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37D7554-D10C-4E29-B8E6-BB7111FA614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73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лжность 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65C9C5B-BBA9-42AB-806E-92FC22E19CBA}"/>
              </a:ext>
            </a:extLst>
          </p:cNvPr>
          <p:cNvSpPr/>
          <p:nvPr userDrawn="1"/>
        </p:nvSpPr>
        <p:spPr>
          <a:xfrm>
            <a:off x="-1" y="0"/>
            <a:ext cx="903746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AF30CF48-DD5D-4C81-BA7E-470DCBA61E6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76500" y="622103"/>
            <a:ext cx="9715500" cy="3720928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rtl="0"/>
            <a:r>
              <a:rPr lang="ru-RU" noProof="0" dirty="0"/>
              <a:t>Щелкните, чтобы добавить фотографию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7E08E4E-686B-490D-8EA1-DDC9F1BC7C24}"/>
              </a:ext>
            </a:extLst>
          </p:cNvPr>
          <p:cNvCxnSpPr>
            <a:cxnSpLocks/>
          </p:cNvCxnSpPr>
          <p:nvPr userDrawn="1"/>
        </p:nvCxnSpPr>
        <p:spPr>
          <a:xfrm>
            <a:off x="739466" y="0"/>
            <a:ext cx="0" cy="6187736"/>
          </a:xfrm>
          <a:prstGeom prst="line">
            <a:avLst/>
          </a:prstGeom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Текст 12">
            <a:extLst>
              <a:ext uri="{FF2B5EF4-FFF2-40B4-BE49-F238E27FC236}">
                <a16:creationId xmlns:a16="http://schemas.microsoft.com/office/drawing/2014/main" id="{C78B2B3F-3573-4632-872A-ADB36AF412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59337" y="5779363"/>
            <a:ext cx="2459114" cy="685430"/>
          </a:xfrm>
          <a:prstGeom prst="rect">
            <a:avLst/>
          </a:prstGeom>
        </p:spPr>
        <p:txBody>
          <a:bodyPr rtlCol="0" anchor="ctr"/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800" spc="1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 dirty="0"/>
              <a:t>Щелкните, чтобы добавить имя</a:t>
            </a:r>
          </a:p>
        </p:txBody>
      </p:sp>
      <p:sp>
        <p:nvSpPr>
          <p:cNvPr id="12" name="Текст 12">
            <a:extLst>
              <a:ext uri="{FF2B5EF4-FFF2-40B4-BE49-F238E27FC236}">
                <a16:creationId xmlns:a16="http://schemas.microsoft.com/office/drawing/2014/main" id="{6FF5EE2F-D68A-4C3C-A342-4C0CE6CE20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99663" y="5791178"/>
            <a:ext cx="2459114" cy="685429"/>
          </a:xfrm>
          <a:prstGeom prst="rect">
            <a:avLst/>
          </a:prstGeom>
        </p:spPr>
        <p:txBody>
          <a:bodyPr rtlCol="0"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600" cap="all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ru-RU" noProof="0" dirty="0"/>
              <a:t>Щелкните, чтобы добавить дату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2DB723-8435-4F35-BF55-AFB7DC8FD4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5205" y="4965134"/>
            <a:ext cx="4333088" cy="1596004"/>
          </a:xfrm>
          <a:prstGeom prst="rect">
            <a:avLst/>
          </a:prstGeom>
        </p:spPr>
        <p:txBody>
          <a:bodyPr rtlCol="0" anchor="ctr"/>
          <a:lstStyle>
            <a:lvl1pPr>
              <a:lnSpc>
                <a:spcPct val="80000"/>
              </a:lnSpc>
              <a:defRPr sz="5000" spc="100" baseline="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ru-RU" noProof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216758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Contoso с конкурент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0">
            <a:extLst>
              <a:ext uri="{FF2B5EF4-FFF2-40B4-BE49-F238E27FC236}">
                <a16:creationId xmlns:a16="http://schemas.microsoft.com/office/drawing/2014/main" id="{995D6E1F-61DD-45C8-BD0F-87774F3858F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rtl="0"/>
            <a:r>
              <a:rPr lang="ru-RU" noProof="0" dirty="0"/>
              <a:t>Щелкните, чтобы добавить фотографию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3F1E30-78A1-4D04-868B-2FF65A0CD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05.08.20ГГ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92EE5A-2D26-4A38-BF97-6266BFC42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8D65601-5AE2-46FC-B138-694DDD2B510D}" type="slidenum">
              <a:rPr lang="ru-RU" noProof="0" smtClean="0"/>
              <a:t>‹№›</a:t>
            </a:fld>
            <a:endParaRPr lang="ru-RU" noProof="0"/>
          </a:p>
        </p:txBody>
      </p:sp>
      <p:sp>
        <p:nvSpPr>
          <p:cNvPr id="11" name="Объект 15">
            <a:extLst>
              <a:ext uri="{FF2B5EF4-FFF2-40B4-BE49-F238E27FC236}">
                <a16:creationId xmlns:a16="http://schemas.microsoft.com/office/drawing/2014/main" id="{716CE84D-B2FA-4712-9112-9A6349EE051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008686" y="2921932"/>
            <a:ext cx="4114800" cy="1268810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  <a:defRPr sz="1400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ru-RU" noProof="0" dirty="0"/>
              <a:t>Текст слайда</a:t>
            </a:r>
          </a:p>
        </p:txBody>
      </p:sp>
      <p:sp>
        <p:nvSpPr>
          <p:cNvPr id="13" name="Объект 15">
            <a:extLst>
              <a:ext uri="{FF2B5EF4-FFF2-40B4-BE49-F238E27FC236}">
                <a16:creationId xmlns:a16="http://schemas.microsoft.com/office/drawing/2014/main" id="{5EB29FAF-F8EE-4156-8E07-E14DFBABA09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008686" y="4327267"/>
            <a:ext cx="4114800" cy="1268810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  <a:defRPr sz="1400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C5BC42-EC33-40D4-8189-69F1D23AD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686" y="1516597"/>
            <a:ext cx="3980182" cy="1268810"/>
          </a:xfrm>
          <a:prstGeom prst="rect">
            <a:avLst/>
          </a:prstGeom>
        </p:spPr>
        <p:txBody>
          <a:bodyPr rtlCol="0" anchor="ctr"/>
          <a:lstStyle>
            <a:lvl1pPr>
              <a:lnSpc>
                <a:spcPct val="125000"/>
              </a:lnSpc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99832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стор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F70415A3-6E46-4BC3-B867-3A6A61D0F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05.08.20ГГ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1ADF53-2713-40AC-9CC8-AA83770C9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Презентация для конференции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D08A84-ADB1-42C6-A7B1-E5C5A728B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8D65601-5AE2-46FC-B138-694DDD2B510D}" type="slidenum">
              <a:rPr lang="ru-RU" noProof="0" smtClean="0"/>
              <a:t>‹№›</a:t>
            </a:fld>
            <a:endParaRPr lang="ru-RU" noProof="0"/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09C0924B-E154-4A9E-830A-0CED0F96BA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12346" y="30939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6" name="Текст 14">
            <a:extLst>
              <a:ext uri="{FF2B5EF4-FFF2-40B4-BE49-F238E27FC236}">
                <a16:creationId xmlns:a16="http://schemas.microsoft.com/office/drawing/2014/main" id="{09FC371A-791E-4A18-A05F-62DAAB144F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01761" y="30939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7" name="Текст 14">
            <a:extLst>
              <a:ext uri="{FF2B5EF4-FFF2-40B4-BE49-F238E27FC236}">
                <a16:creationId xmlns:a16="http://schemas.microsoft.com/office/drawing/2014/main" id="{7370EA53-C218-4777-8992-DFE61FD94A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1176" y="30939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8" name="Текст 14">
            <a:extLst>
              <a:ext uri="{FF2B5EF4-FFF2-40B4-BE49-F238E27FC236}">
                <a16:creationId xmlns:a16="http://schemas.microsoft.com/office/drawing/2014/main" id="{52263598-CA5C-4D32-8005-69A3003C53F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80591" y="30939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9" name="Текст 14">
            <a:extLst>
              <a:ext uri="{FF2B5EF4-FFF2-40B4-BE49-F238E27FC236}">
                <a16:creationId xmlns:a16="http://schemas.microsoft.com/office/drawing/2014/main" id="{04255F76-4757-4D5C-80D7-A3307CEBC13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10807" y="3093970"/>
            <a:ext cx="61531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0" name="Текст 14">
            <a:extLst>
              <a:ext uri="{FF2B5EF4-FFF2-40B4-BE49-F238E27FC236}">
                <a16:creationId xmlns:a16="http://schemas.microsoft.com/office/drawing/2014/main" id="{6948AE7E-55CC-4F22-9239-099E8E8EF21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59421" y="30939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1" name="Текст 14">
            <a:extLst>
              <a:ext uri="{FF2B5EF4-FFF2-40B4-BE49-F238E27FC236}">
                <a16:creationId xmlns:a16="http://schemas.microsoft.com/office/drawing/2014/main" id="{D91E6446-232F-4870-8335-C708DDB3E7B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48836" y="30939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2" name="Текст 14">
            <a:extLst>
              <a:ext uri="{FF2B5EF4-FFF2-40B4-BE49-F238E27FC236}">
                <a16:creationId xmlns:a16="http://schemas.microsoft.com/office/drawing/2014/main" id="{6A3A8254-B2DC-4C36-8E81-397E7CB3EC0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38251" y="30939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3" name="Текст 14">
            <a:extLst>
              <a:ext uri="{FF2B5EF4-FFF2-40B4-BE49-F238E27FC236}">
                <a16:creationId xmlns:a16="http://schemas.microsoft.com/office/drawing/2014/main" id="{048C7215-4A75-4BF9-96EC-BEA9AA1239C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27666" y="30939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4" name="Текст 14">
            <a:extLst>
              <a:ext uri="{FF2B5EF4-FFF2-40B4-BE49-F238E27FC236}">
                <a16:creationId xmlns:a16="http://schemas.microsoft.com/office/drawing/2014/main" id="{C2FA34D0-4280-4201-9E40-5FE0D81D7DC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817081" y="30939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5" name="Текст 14">
            <a:extLst>
              <a:ext uri="{FF2B5EF4-FFF2-40B4-BE49-F238E27FC236}">
                <a16:creationId xmlns:a16="http://schemas.microsoft.com/office/drawing/2014/main" id="{BD0D6DFA-0AE8-42A3-ADA8-785B98B99E4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06496" y="30939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6" name="Текст 14">
            <a:extLst>
              <a:ext uri="{FF2B5EF4-FFF2-40B4-BE49-F238E27FC236}">
                <a16:creationId xmlns:a16="http://schemas.microsoft.com/office/drawing/2014/main" id="{7E475D18-842D-4508-9049-99A36DA3895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395907" y="30939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7" name="Текст 14">
            <a:extLst>
              <a:ext uri="{FF2B5EF4-FFF2-40B4-BE49-F238E27FC236}">
                <a16:creationId xmlns:a16="http://schemas.microsoft.com/office/drawing/2014/main" id="{F7A2B249-C1B4-4F5F-9C74-B3763CCFC8D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712346" y="47957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8" name="Текст 14">
            <a:extLst>
              <a:ext uri="{FF2B5EF4-FFF2-40B4-BE49-F238E27FC236}">
                <a16:creationId xmlns:a16="http://schemas.microsoft.com/office/drawing/2014/main" id="{64240E02-7397-4BFB-923B-4E4A96C7C81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01761" y="47957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9" name="Текст 14">
            <a:extLst>
              <a:ext uri="{FF2B5EF4-FFF2-40B4-BE49-F238E27FC236}">
                <a16:creationId xmlns:a16="http://schemas.microsoft.com/office/drawing/2014/main" id="{41400094-84D6-4303-BA4B-0E0D1FF018E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291176" y="47957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0" name="Текст 14">
            <a:extLst>
              <a:ext uri="{FF2B5EF4-FFF2-40B4-BE49-F238E27FC236}">
                <a16:creationId xmlns:a16="http://schemas.microsoft.com/office/drawing/2014/main" id="{AAF6E8A4-DDDD-49A1-B1C9-3574B58A83D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080591" y="47957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1" name="Текст 14">
            <a:extLst>
              <a:ext uri="{FF2B5EF4-FFF2-40B4-BE49-F238E27FC236}">
                <a16:creationId xmlns:a16="http://schemas.microsoft.com/office/drawing/2014/main" id="{D9AB8D6A-C296-4468-9A7D-7F46B3642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810807" y="4795797"/>
            <a:ext cx="61531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2" name="Текст 14">
            <a:extLst>
              <a:ext uri="{FF2B5EF4-FFF2-40B4-BE49-F238E27FC236}">
                <a16:creationId xmlns:a16="http://schemas.microsoft.com/office/drawing/2014/main" id="{D17C8109-2F1A-4248-BE14-FE5D4AE1E35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659421" y="47957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3" name="Текст 14">
            <a:extLst>
              <a:ext uri="{FF2B5EF4-FFF2-40B4-BE49-F238E27FC236}">
                <a16:creationId xmlns:a16="http://schemas.microsoft.com/office/drawing/2014/main" id="{5735C006-B8AC-427F-A337-4F607EB5431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48836" y="47957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4" name="Текст 14">
            <a:extLst>
              <a:ext uri="{FF2B5EF4-FFF2-40B4-BE49-F238E27FC236}">
                <a16:creationId xmlns:a16="http://schemas.microsoft.com/office/drawing/2014/main" id="{B62C7805-F615-4B77-89DD-63F1F946E78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238251" y="47957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5" name="Текст 14">
            <a:extLst>
              <a:ext uri="{FF2B5EF4-FFF2-40B4-BE49-F238E27FC236}">
                <a16:creationId xmlns:a16="http://schemas.microsoft.com/office/drawing/2014/main" id="{7B0BABA0-0326-410E-AECF-0D41365DD47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27666" y="47957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6" name="Текст 14">
            <a:extLst>
              <a:ext uri="{FF2B5EF4-FFF2-40B4-BE49-F238E27FC236}">
                <a16:creationId xmlns:a16="http://schemas.microsoft.com/office/drawing/2014/main" id="{9E4FCBEC-4348-4D10-B139-FD526C86B17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817081" y="47957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7" name="Текст 14">
            <a:extLst>
              <a:ext uri="{FF2B5EF4-FFF2-40B4-BE49-F238E27FC236}">
                <a16:creationId xmlns:a16="http://schemas.microsoft.com/office/drawing/2014/main" id="{DA4FA8D2-F1E5-4A88-855F-84D521DB704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606496" y="47957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8" name="Текст 14">
            <a:extLst>
              <a:ext uri="{FF2B5EF4-FFF2-40B4-BE49-F238E27FC236}">
                <a16:creationId xmlns:a16="http://schemas.microsoft.com/office/drawing/2014/main" id="{7E27FFDC-7B67-4C2F-8712-C7961E6E9A9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0395907" y="47957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51" name="Текст 14">
            <a:extLst>
              <a:ext uri="{FF2B5EF4-FFF2-40B4-BE49-F238E27FC236}">
                <a16:creationId xmlns:a16="http://schemas.microsoft.com/office/drawing/2014/main" id="{B098AA04-538E-4D0B-BC5E-3C79B451D15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6804" y="2672211"/>
            <a:ext cx="1021001" cy="501726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20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Добавить год</a:t>
            </a:r>
          </a:p>
        </p:txBody>
      </p:sp>
      <p:sp>
        <p:nvSpPr>
          <p:cNvPr id="52" name="Текст 14">
            <a:extLst>
              <a:ext uri="{FF2B5EF4-FFF2-40B4-BE49-F238E27FC236}">
                <a16:creationId xmlns:a16="http://schemas.microsoft.com/office/drawing/2014/main" id="{80992CBE-A6F0-4FF1-8F4F-84B050480AD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96804" y="4361409"/>
            <a:ext cx="1021001" cy="501726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20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Добавить год</a:t>
            </a:r>
          </a:p>
        </p:txBody>
      </p:sp>
      <p:sp>
        <p:nvSpPr>
          <p:cNvPr id="53" name="Текст 14">
            <a:extLst>
              <a:ext uri="{FF2B5EF4-FFF2-40B4-BE49-F238E27FC236}">
                <a16:creationId xmlns:a16="http://schemas.microsoft.com/office/drawing/2014/main" id="{738B60B3-540F-4900-A4BB-0B521A1F75C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029367" y="2067200"/>
            <a:ext cx="1440088" cy="469597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54" name="Текст 14">
            <a:extLst>
              <a:ext uri="{FF2B5EF4-FFF2-40B4-BE49-F238E27FC236}">
                <a16:creationId xmlns:a16="http://schemas.microsoft.com/office/drawing/2014/main" id="{FD7D7797-7938-4D6E-B5A4-21536E2021E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397612" y="2067200"/>
            <a:ext cx="1440088" cy="469597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55" name="Текст 14">
            <a:extLst>
              <a:ext uri="{FF2B5EF4-FFF2-40B4-BE49-F238E27FC236}">
                <a16:creationId xmlns:a16="http://schemas.microsoft.com/office/drawing/2014/main" id="{F7B339B7-1A20-4B38-8EAE-3C98E757DA3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344687" y="2067200"/>
            <a:ext cx="1440088" cy="469597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56" name="Текст 14">
            <a:extLst>
              <a:ext uri="{FF2B5EF4-FFF2-40B4-BE49-F238E27FC236}">
                <a16:creationId xmlns:a16="http://schemas.microsoft.com/office/drawing/2014/main" id="{3D0B1401-F4EC-4750-A2AA-34CD72504AC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029367" y="3869787"/>
            <a:ext cx="1440088" cy="408780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57" name="Текст 14">
            <a:extLst>
              <a:ext uri="{FF2B5EF4-FFF2-40B4-BE49-F238E27FC236}">
                <a16:creationId xmlns:a16="http://schemas.microsoft.com/office/drawing/2014/main" id="{25C7DA61-BA93-48EE-BB6E-9E5D96271AC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976442" y="3869787"/>
            <a:ext cx="1440088" cy="408780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none" spc="100" baseline="0">
                <a:solidFill>
                  <a:schemeClr val="accent6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58" name="Текст 14">
            <a:extLst>
              <a:ext uri="{FF2B5EF4-FFF2-40B4-BE49-F238E27FC236}">
                <a16:creationId xmlns:a16="http://schemas.microsoft.com/office/drawing/2014/main" id="{6B7F232D-8C58-4A29-8A95-52E6B74C053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923517" y="3869787"/>
            <a:ext cx="1440088" cy="408780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cxnSp>
        <p:nvCxnSpPr>
          <p:cNvPr id="102" name="Прямая соединительная линия 101">
            <a:extLst>
              <a:ext uri="{FF2B5EF4-FFF2-40B4-BE49-F238E27FC236}">
                <a16:creationId xmlns:a16="http://schemas.microsoft.com/office/drawing/2014/main" id="{F2334811-4848-4246-ACD8-273541203B2A}"/>
              </a:ext>
            </a:extLst>
          </p:cNvPr>
          <p:cNvCxnSpPr>
            <a:cxnSpLocks/>
          </p:cNvCxnSpPr>
          <p:nvPr userDrawn="1"/>
        </p:nvCxnSpPr>
        <p:spPr>
          <a:xfrm>
            <a:off x="0" y="755452"/>
            <a:ext cx="9809368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E76D73-D506-4E6B-A789-AB87E732A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0418" y="100579"/>
            <a:ext cx="1943381" cy="1268811"/>
          </a:xfrm>
          <a:prstGeom prst="rect">
            <a:avLst/>
          </a:prstGeom>
        </p:spPr>
        <p:txBody>
          <a:bodyPr rtlCol="0" anchor="ctr"/>
          <a:lstStyle>
            <a:lvl1pPr algn="r">
              <a:lnSpc>
                <a:spcPct val="125000"/>
              </a:lnSpc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 algn="r" rtl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92770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лючевые выводы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10">
            <a:extLst>
              <a:ext uri="{FF2B5EF4-FFF2-40B4-BE49-F238E27FC236}">
                <a16:creationId xmlns:a16="http://schemas.microsoft.com/office/drawing/2014/main" id="{A3D8856B-7A24-4C55-9910-ED81BFA0A02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rtl="0"/>
            <a:r>
              <a:rPr lang="ru-RU" noProof="0" dirty="0"/>
              <a:t>Щелкните, чтобы добавить фотографию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0415A3-6E46-4BC3-B867-3A6A61D0F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05.08.20ГГ</a:t>
            </a:r>
          </a:p>
        </p:txBody>
      </p:sp>
      <p:sp>
        <p:nvSpPr>
          <p:cNvPr id="9" name="Объект 15">
            <a:extLst>
              <a:ext uri="{FF2B5EF4-FFF2-40B4-BE49-F238E27FC236}">
                <a16:creationId xmlns:a16="http://schemas.microsoft.com/office/drawing/2014/main" id="{3B3118EB-9968-4E6E-B2B6-A76765DCFA4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101509" y="2431279"/>
            <a:ext cx="4288971" cy="3055121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  <a:defRPr sz="1400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3ABAA64D-DEC0-453B-A9D7-7183AF0CE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19230" y="6356350"/>
            <a:ext cx="3152912" cy="365125"/>
          </a:xfrm>
        </p:spPr>
        <p:txBody>
          <a:bodyPr rtlCol="0"/>
          <a:lstStyle>
            <a:lvl1pPr algn="l"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Презентация для конференции</a:t>
            </a:r>
          </a:p>
        </p:txBody>
      </p:sp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id="{F74F7F62-A2D6-471E-83D8-44BA2699C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 rtlCol="0"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rtl="0"/>
            <a:fld id="{18D65601-5AE2-46FC-B138-694DDD2B510D}" type="slidenum">
              <a:rPr lang="ru-RU" noProof="0" smtClean="0"/>
              <a:pPr rtl="0"/>
              <a:t>‹№›</a:t>
            </a:fld>
            <a:endParaRPr lang="ru-RU" noProof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CF88F189-31A8-4BA7-80D9-4A40A4E2B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834820" y="-3976"/>
            <a:ext cx="0" cy="2159347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EE86B4-3F11-45CB-96F9-7D1AB761A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1506" y="1761891"/>
            <a:ext cx="4288971" cy="532862"/>
          </a:xfrm>
          <a:prstGeom prst="rect">
            <a:avLst/>
          </a:prstGeom>
        </p:spPr>
        <p:txBody>
          <a:bodyPr rtlCol="0" anchor="ctr"/>
          <a:lstStyle>
            <a:lvl1pPr>
              <a:lnSpc>
                <a:spcPct val="125000"/>
              </a:lnSpc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66273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веты для предприят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10">
            <a:extLst>
              <a:ext uri="{FF2B5EF4-FFF2-40B4-BE49-F238E27FC236}">
                <a16:creationId xmlns:a16="http://schemas.microsoft.com/office/drawing/2014/main" id="{60ED5431-1075-4889-87EB-D79FFE50960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2804630"/>
            <a:ext cx="12192000" cy="406224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rtl="0"/>
            <a:r>
              <a:rPr lang="ru-RU" noProof="0"/>
              <a:t>Щелкните, чтобы добавить фотографию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0415A3-6E46-4BC3-B867-3A6A61D0F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05.08.20ГГ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1ADF53-2713-40AC-9CC8-AA83770C9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Презентация для конференции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D08A84-ADB1-42C6-A7B1-E5C5A728B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18D65601-5AE2-46FC-B138-694DDD2B510D}" type="slidenum">
              <a:rPr lang="ru-RU" noProof="0" smtClean="0"/>
              <a:pPr rtl="0"/>
              <a:t>‹№›</a:t>
            </a:fld>
            <a:endParaRPr lang="ru-RU" noProof="0"/>
          </a:p>
        </p:txBody>
      </p:sp>
      <p:sp>
        <p:nvSpPr>
          <p:cNvPr id="10" name="Объект 15">
            <a:extLst>
              <a:ext uri="{FF2B5EF4-FFF2-40B4-BE49-F238E27FC236}">
                <a16:creationId xmlns:a16="http://schemas.microsoft.com/office/drawing/2014/main" id="{E7CC669C-5E68-40A8-8F59-E044A32F4B3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109845" y="999340"/>
            <a:ext cx="5578870" cy="1408770"/>
          </a:xfrm>
          <a:prstGeom prst="rect">
            <a:avLst/>
          </a:prstGeom>
        </p:spPr>
        <p:txBody>
          <a:bodyPr rtlCol="0" anchor="ctr"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400" spc="100" baseline="0"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93EEC13B-7926-4108-B0C5-F3A2A5AE69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1689250"/>
            <a:ext cx="1606378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546480-8B8D-4EF8-8C6A-DFFAC2755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1559" y="1352736"/>
            <a:ext cx="3037792" cy="657883"/>
          </a:xfrm>
          <a:prstGeom prst="rect">
            <a:avLst/>
          </a:prstGeom>
        </p:spPr>
        <p:txBody>
          <a:bodyPr rtlCol="0" anchor="ctr"/>
          <a:lstStyle>
            <a:lvl1pPr algn="l">
              <a:lnSpc>
                <a:spcPct val="100000"/>
              </a:lnSpc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2789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зыв к действию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15B931B-7725-4C86-A82C-07F42F447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397500" y="2009775"/>
            <a:ext cx="6794499" cy="28384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116D3891-B2BA-4AE6-AAA7-560547F4B5E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6311899" cy="6858000"/>
          </a:xfrm>
          <a:custGeom>
            <a:avLst/>
            <a:gdLst>
              <a:gd name="connsiteX0" fmla="*/ 0 w 6311899"/>
              <a:gd name="connsiteY0" fmla="*/ 0 h 6858000"/>
              <a:gd name="connsiteX1" fmla="*/ 6311899 w 6311899"/>
              <a:gd name="connsiteY1" fmla="*/ 0 h 6858000"/>
              <a:gd name="connsiteX2" fmla="*/ 6311899 w 6311899"/>
              <a:gd name="connsiteY2" fmla="*/ 2009775 h 6858000"/>
              <a:gd name="connsiteX3" fmla="*/ 5397499 w 6311899"/>
              <a:gd name="connsiteY3" fmla="*/ 2009775 h 6858000"/>
              <a:gd name="connsiteX4" fmla="*/ 5397499 w 6311899"/>
              <a:gd name="connsiteY4" fmla="*/ 4848225 h 6858000"/>
              <a:gd name="connsiteX5" fmla="*/ 6311899 w 6311899"/>
              <a:gd name="connsiteY5" fmla="*/ 4848225 h 6858000"/>
              <a:gd name="connsiteX6" fmla="*/ 6311899 w 6311899"/>
              <a:gd name="connsiteY6" fmla="*/ 6858000 h 6858000"/>
              <a:gd name="connsiteX7" fmla="*/ 0 w 6311899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11899" h="6858000">
                <a:moveTo>
                  <a:pt x="0" y="0"/>
                </a:moveTo>
                <a:lnTo>
                  <a:pt x="6311899" y="0"/>
                </a:lnTo>
                <a:lnTo>
                  <a:pt x="6311899" y="2009775"/>
                </a:lnTo>
                <a:lnTo>
                  <a:pt x="5397499" y="2009775"/>
                </a:lnTo>
                <a:lnTo>
                  <a:pt x="5397499" y="4848225"/>
                </a:lnTo>
                <a:lnTo>
                  <a:pt x="6311899" y="4848225"/>
                </a:lnTo>
                <a:lnTo>
                  <a:pt x="631189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rtl="0"/>
            <a:r>
              <a:rPr lang="ru-RU" noProof="0"/>
              <a:t>Щелкните, чтобы добавить фотографию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0415A3-6E46-4BC3-B867-3A6A61D0F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05.08.20ГГ</a:t>
            </a:r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89831967-45C9-40AF-A955-56E9578BC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19230" y="6356350"/>
            <a:ext cx="3152912" cy="365125"/>
          </a:xfrm>
        </p:spPr>
        <p:txBody>
          <a:bodyPr rtlCol="0"/>
          <a:lstStyle>
            <a:lvl1pPr algn="l"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Презентация для конференции</a:t>
            </a: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56167DEC-7546-44F6-AD64-E71C2FF1C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 rtlCol="0"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rtl="0"/>
            <a:fld id="{18D65601-5AE2-46FC-B138-694DDD2B510D}" type="slidenum">
              <a:rPr lang="ru-RU" noProof="0" smtClean="0"/>
              <a:pPr rtl="0"/>
              <a:t>‹№›</a:t>
            </a:fld>
            <a:endParaRPr lang="ru-RU" noProof="0"/>
          </a:p>
        </p:txBody>
      </p:sp>
      <p:sp>
        <p:nvSpPr>
          <p:cNvPr id="11" name="Объект 15">
            <a:extLst>
              <a:ext uri="{FF2B5EF4-FFF2-40B4-BE49-F238E27FC236}">
                <a16:creationId xmlns:a16="http://schemas.microsoft.com/office/drawing/2014/main" id="{61241730-14B7-407E-9517-F4510520D03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311900" y="3282850"/>
            <a:ext cx="5350010" cy="1030734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  <a:defRPr sz="1400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55B60F-1D5E-4B0C-8354-2E7AA187F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1898" y="2471206"/>
            <a:ext cx="5350010" cy="867398"/>
          </a:xfrm>
          <a:prstGeom prst="rect">
            <a:avLst/>
          </a:prstGeom>
        </p:spPr>
        <p:txBody>
          <a:bodyPr rtlCol="0" anchor="ctr"/>
          <a:lstStyle>
            <a:lvl1pPr>
              <a:lnSpc>
                <a:spcPct val="100000"/>
              </a:lnSpc>
              <a:defRPr lang="en-US" sz="2400" spc="100" baseline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29145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10">
            <a:extLst>
              <a:ext uri="{FF2B5EF4-FFF2-40B4-BE49-F238E27FC236}">
                <a16:creationId xmlns:a16="http://schemas.microsoft.com/office/drawing/2014/main" id="{9C6F1ED5-824E-4C14-8D5E-5A0A26C5421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rtl="0"/>
            <a:r>
              <a:rPr lang="ru-RU" noProof="0"/>
              <a:t>Щелкните, чтобы добавить фотографию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0415A3-6E46-4BC3-B867-3A6A61D0F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/>
              <a:t>05.08.20ГГ</a:t>
            </a:r>
            <a:endParaRPr lang="ru-RU">
              <a:latin typeface="+mn-lt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1ADF53-2713-40AC-9CC8-AA83770C9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r>
              <a:rPr lang="ru-RU"/>
              <a:t>Презентация для конференции</a:t>
            </a:r>
            <a:endParaRPr lang="ru-RU">
              <a:latin typeface="+mn-lt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D08A84-ADB1-42C6-A7B1-E5C5A728B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fld id="{18D65601-5AE2-46FC-B138-694DDD2B510D}" type="slidenum">
              <a:rPr lang="ru-RU" smtClean="0"/>
              <a:pPr/>
              <a:t>‹№›</a:t>
            </a:fld>
            <a:endParaRPr lang="ru-RU">
              <a:latin typeface="+mn-lt"/>
            </a:endParaRPr>
          </a:p>
        </p:txBody>
      </p:sp>
      <p:sp>
        <p:nvSpPr>
          <p:cNvPr id="9" name="Объект 15">
            <a:extLst>
              <a:ext uri="{FF2B5EF4-FFF2-40B4-BE49-F238E27FC236}">
                <a16:creationId xmlns:a16="http://schemas.microsoft.com/office/drawing/2014/main" id="{9F762423-7F4E-4A21-8F09-05418F82F9D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078765" y="3267882"/>
            <a:ext cx="3193926" cy="2203224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None/>
              <a:defRPr sz="1400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ru-RU" noProof="0" dirty="0"/>
              <a:t>Текст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2AE728-7030-4847-B87B-FDB4B86E0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8765" y="2371063"/>
            <a:ext cx="3193926" cy="999451"/>
          </a:xfrm>
          <a:prstGeom prst="rect">
            <a:avLst/>
          </a:prstGeom>
        </p:spPr>
        <p:txBody>
          <a:bodyPr rtlCol="0" anchor="ctr"/>
          <a:lstStyle>
            <a:lvl1pPr>
              <a:lnSpc>
                <a:spcPct val="125000"/>
              </a:lnSpc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010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id="{FF5ED5F1-A62B-4555-807E-91FAE1443CC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rtl="0"/>
            <a:r>
              <a:rPr lang="ru-RU" noProof="0" dirty="0"/>
              <a:t>Щелкните, чтобы добавить фотографию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9D60F5-07EA-4D8F-AAFA-0F48CB785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05.08.20ГГ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ED4C42-D293-4981-BA06-A4638BEE1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Презентация для конференции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3E9D98-F221-47DC-AE55-8165BB7A3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8D65601-5AE2-46FC-B138-694DDD2B510D}" type="slidenum">
              <a:rPr lang="ru-RU" noProof="0" smtClean="0"/>
              <a:t>‹№›</a:t>
            </a:fld>
            <a:endParaRPr lang="ru-RU" noProof="0"/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94C3D64C-77F6-4601-B573-9A9B6E23BB6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675242" y="2051170"/>
            <a:ext cx="5362575" cy="3532188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 spc="100" baseline="0">
                <a:latin typeface="+mn-lt"/>
              </a:defRPr>
            </a:lvl1pPr>
          </a:lstStyle>
          <a:p>
            <a:pPr lvl="0" rtl="0"/>
            <a:r>
              <a:rPr lang="ru-RU" noProof="0" dirty="0"/>
              <a:t>Текст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CD17CD-E6D2-4329-B271-1E59AA986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242" y="1418953"/>
            <a:ext cx="5362575" cy="495691"/>
          </a:xfrm>
          <a:prstGeom prst="rect">
            <a:avLst/>
          </a:prstGeom>
        </p:spPr>
        <p:txBody>
          <a:bodyPr rtlCol="0" anchor="ctr"/>
          <a:lstStyle>
            <a:lvl1pPr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8368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накомство с докладчиком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10">
            <a:extLst>
              <a:ext uri="{FF2B5EF4-FFF2-40B4-BE49-F238E27FC236}">
                <a16:creationId xmlns:a16="http://schemas.microsoft.com/office/drawing/2014/main" id="{CD5AE0D9-6B20-4F29-A35B-2A00C25FF84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82906" y="0"/>
            <a:ext cx="4635426" cy="6857999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rtl="0"/>
            <a:r>
              <a:rPr lang="ru-RU" noProof="0" dirty="0"/>
              <a:t>Щелкните, чтобы добавить фотографию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CC56C8-D828-4A31-A5B9-CF1AEFA70D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71846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ru-RU" noProof="0"/>
              <a:t>05.08.20ГГ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0B0264-B3C3-46A0-80DD-67C59DB2A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19230" y="6356350"/>
            <a:ext cx="3152912" cy="365125"/>
          </a:xfrm>
        </p:spPr>
        <p:txBody>
          <a:bodyPr rtlCol="0"/>
          <a:lstStyle>
            <a:lvl1pPr algn="l"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Презентация для конференции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5D3C3B-0FFE-494C-B4AC-477B6A9DA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 rtlCol="0"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rtl="0"/>
            <a:fld id="{18D65601-5AE2-46FC-B138-694DDD2B510D}" type="slidenum">
              <a:rPr lang="ru-RU" noProof="0" smtClean="0"/>
              <a:pPr rtl="0"/>
              <a:t>‹№›</a:t>
            </a:fld>
            <a:endParaRPr lang="ru-RU" noProof="0"/>
          </a:p>
        </p:txBody>
      </p:sp>
      <p:sp>
        <p:nvSpPr>
          <p:cNvPr id="10" name="Текст 12">
            <a:extLst>
              <a:ext uri="{FF2B5EF4-FFF2-40B4-BE49-F238E27FC236}">
                <a16:creationId xmlns:a16="http://schemas.microsoft.com/office/drawing/2014/main" id="{1285A10A-1880-4D4E-A99B-1C19043F2A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50189" y="2396358"/>
            <a:ext cx="3266975" cy="326687"/>
          </a:xfrm>
          <a:prstGeom prst="rect">
            <a:avLst/>
          </a:prstGeom>
        </p:spPr>
        <p:txBody>
          <a:bodyPr rtlCol="0"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600" b="1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Щелкните, чтобы добавить имя</a:t>
            </a:r>
          </a:p>
        </p:txBody>
      </p:sp>
      <p:sp>
        <p:nvSpPr>
          <p:cNvPr id="11" name="Объект 15">
            <a:extLst>
              <a:ext uri="{FF2B5EF4-FFF2-40B4-BE49-F238E27FC236}">
                <a16:creationId xmlns:a16="http://schemas.microsoft.com/office/drawing/2014/main" id="{624F1FC7-2617-499A-8CB8-B61FC7D9B7B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749508" y="2756830"/>
            <a:ext cx="4834569" cy="2384195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  <a:defRPr sz="1400" spc="100" baseline="0">
                <a:latin typeface="+mn-lt"/>
              </a:defRPr>
            </a:lvl1pPr>
          </a:lstStyle>
          <a:p>
            <a:pPr lvl="0" rtl="0"/>
            <a:r>
              <a:rPr lang="ru-RU" noProof="0" dirty="0"/>
              <a:t>Текст слайда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0B169A36-7DEF-42D4-850F-59A3233FD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834" y="0"/>
            <a:ext cx="0" cy="275748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6CADB6D5-97B3-42ED-B8C7-5AD951CB8F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290304" y="2551471"/>
            <a:ext cx="290169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B7B60A-1B6C-4E40-94D7-AE1BD3712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810973" y="4189152"/>
            <a:ext cx="3121302" cy="469478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 algn="r" rtl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348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едпосыл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EBFE3E-14BB-4DC6-A806-1E62C1D24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3137" y="1360309"/>
            <a:ext cx="2909309" cy="657882"/>
          </a:xfrm>
          <a:prstGeom prst="rect">
            <a:avLst/>
          </a:prstGeom>
        </p:spPr>
        <p:txBody>
          <a:bodyPr rtlCol="0" anchor="ctr"/>
          <a:lstStyle>
            <a:lvl1pPr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ru-RU" noProof="0"/>
              <a:t>Образец заголовка</a:t>
            </a:r>
          </a:p>
        </p:txBody>
      </p:sp>
      <p:sp>
        <p:nvSpPr>
          <p:cNvPr id="8" name="Рисунок 10">
            <a:extLst>
              <a:ext uri="{FF2B5EF4-FFF2-40B4-BE49-F238E27FC236}">
                <a16:creationId xmlns:a16="http://schemas.microsoft.com/office/drawing/2014/main" id="{EFD7EF65-6DE9-4029-B3A0-F08E11BC9E5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2795752"/>
            <a:ext cx="12192000" cy="406224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rtl="0"/>
            <a:r>
              <a:rPr lang="ru-RU" noProof="0" dirty="0"/>
              <a:t>Щелкните, чтобы добавить фотографию</a:t>
            </a:r>
          </a:p>
        </p:txBody>
      </p:sp>
      <p:sp>
        <p:nvSpPr>
          <p:cNvPr id="10" name="Объект 15">
            <a:extLst>
              <a:ext uri="{FF2B5EF4-FFF2-40B4-BE49-F238E27FC236}">
                <a16:creationId xmlns:a16="http://schemas.microsoft.com/office/drawing/2014/main" id="{123B9F8E-DAD6-45B2-B55B-B070484318C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109845" y="1075509"/>
            <a:ext cx="5293260" cy="1408770"/>
          </a:xfrm>
          <a:prstGeom prst="rect">
            <a:avLst/>
          </a:prstGeom>
        </p:spPr>
        <p:txBody>
          <a:bodyPr rtlCol="0" anchor="ctr"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400" spc="100" baseline="0">
                <a:latin typeface="+mn-lt"/>
              </a:defRPr>
            </a:lvl1pPr>
          </a:lstStyle>
          <a:p>
            <a:pPr lvl="0" rtl="0"/>
            <a:r>
              <a:rPr lang="ru-RU" noProof="0" dirty="0"/>
              <a:t>Текст слайда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CF9177-0C51-4496-B5AE-7ED4F8F3A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05.08.20ГГ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7A035F-C837-4CCA-BB19-CE656F057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Презентация для конференции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E2F927-F23D-4ABB-BEC9-11C2CC69D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fld id="{18D65601-5AE2-46FC-B138-694DDD2B510D}" type="slidenum">
              <a:rPr lang="ru-RU" noProof="0" smtClean="0"/>
              <a:pPr rtl="0"/>
              <a:t>‹№›</a:t>
            </a:fld>
            <a:endParaRPr lang="ru-RU" noProof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95244728-2BE1-4CB4-A19E-903E75BD8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1689250"/>
            <a:ext cx="1606378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27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ы для обсужд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B0109947-4B08-4C56-B65B-A6FDFEF47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1510815"/>
            <a:ext cx="12192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C387A38D-E82D-42F1-A188-30F49DD50C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39785" y="0"/>
            <a:ext cx="0" cy="2514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10">
            <a:extLst>
              <a:ext uri="{FF2B5EF4-FFF2-40B4-BE49-F238E27FC236}">
                <a16:creationId xmlns:a16="http://schemas.microsoft.com/office/drawing/2014/main" id="{1205ABD4-5AFD-4B99-8836-D12AA42FCCE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82510" y="0"/>
            <a:ext cx="7609489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rtl="0"/>
            <a:r>
              <a:rPr lang="ru-RU" noProof="0" dirty="0"/>
              <a:t>Щелкните, чтобы добавить фотографию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080A53F-EFDF-40A3-B9E3-58EB0D3F3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05.08.20ГГ</a:t>
            </a:r>
          </a:p>
        </p:txBody>
      </p:sp>
      <p:sp>
        <p:nvSpPr>
          <p:cNvPr id="14" name="Объект 15">
            <a:extLst>
              <a:ext uri="{FF2B5EF4-FFF2-40B4-BE49-F238E27FC236}">
                <a16:creationId xmlns:a16="http://schemas.microsoft.com/office/drawing/2014/main" id="{F547C10E-8A59-4B22-ADF0-994850F759D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017111" y="2906895"/>
            <a:ext cx="4606159" cy="2221291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 spc="100" baseline="0">
                <a:latin typeface="+mn-lt"/>
              </a:defRPr>
            </a:lvl1pPr>
          </a:lstStyle>
          <a:p>
            <a:pPr lvl="0" rtl="0"/>
            <a:r>
              <a:rPr lang="ru-RU" noProof="0" dirty="0"/>
              <a:t>Текст слайда</a:t>
            </a:r>
          </a:p>
        </p:txBody>
      </p:sp>
      <p:sp>
        <p:nvSpPr>
          <p:cNvPr id="15" name="Нижний колонтитул 4">
            <a:extLst>
              <a:ext uri="{FF2B5EF4-FFF2-40B4-BE49-F238E27FC236}">
                <a16:creationId xmlns:a16="http://schemas.microsoft.com/office/drawing/2014/main" id="{79DE00E7-8296-408A-905C-ECBA407C8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19230" y="6356350"/>
            <a:ext cx="3152912" cy="365125"/>
          </a:xfrm>
        </p:spPr>
        <p:txBody>
          <a:bodyPr rtlCol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Презентация для конференции</a:t>
            </a:r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id="{900B3723-B30F-4BDB-A030-4B06ADE75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18D65601-5AE2-46FC-B138-694DDD2B510D}" type="slidenum">
              <a:rPr lang="ru-RU" noProof="0" smtClean="0"/>
              <a:pPr rtl="0"/>
              <a:t>‹№›</a:t>
            </a:fld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4FA9AB-9D34-43A5-947E-835D7FE29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2" y="2225678"/>
            <a:ext cx="4607268" cy="469476"/>
          </a:xfrm>
          <a:prstGeom prst="rect">
            <a:avLst/>
          </a:prstGeom>
        </p:spPr>
        <p:txBody>
          <a:bodyPr rtlCol="0" anchor="ctr"/>
          <a:lstStyle>
            <a:lvl1pPr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4452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10">
            <a:extLst>
              <a:ext uri="{FF2B5EF4-FFF2-40B4-BE49-F238E27FC236}">
                <a16:creationId xmlns:a16="http://schemas.microsoft.com/office/drawing/2014/main" id="{840FD269-E069-45DA-B668-BE984BFA328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rtl="0"/>
            <a:r>
              <a:rPr lang="ru-RU" noProof="0" dirty="0"/>
              <a:t>Щелкните, чтобы добавить фотографию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AB9DE71-7B7A-4473-ABD8-99575CAFB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ru-RU" noProof="0"/>
              <a:t>05.08.20ГГ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AAA1C9B-284B-4C89-8743-52285AC9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ru-RU" noProof="0"/>
              <a:t>Презентация для конференции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BC1FE06-5B3A-40E2-82AA-E4516ED2D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fld id="{18D65601-5AE2-46FC-B138-694DDD2B510D}" type="slidenum">
              <a:rPr lang="ru-RU" noProof="0" smtClean="0"/>
              <a:pPr rtl="0"/>
              <a:t>‹№›</a:t>
            </a:fld>
            <a:endParaRPr lang="ru-RU" noProof="0"/>
          </a:p>
        </p:txBody>
      </p:sp>
      <p:sp>
        <p:nvSpPr>
          <p:cNvPr id="7" name="Текст 12">
            <a:extLst>
              <a:ext uri="{FF2B5EF4-FFF2-40B4-BE49-F238E27FC236}">
                <a16:creationId xmlns:a16="http://schemas.microsoft.com/office/drawing/2014/main" id="{2ACE5847-B709-473D-A366-54ADA852FF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05107" y="3055535"/>
            <a:ext cx="7981786" cy="2609103"/>
          </a:xfrm>
          <a:prstGeom prst="rect">
            <a:avLst/>
          </a:prstGeom>
        </p:spPr>
        <p:txBody>
          <a:bodyPr rtlCol="0" anchor="ctr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3200" i="1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 dirty="0"/>
              <a:t>Заголовок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8B1850-15F7-414E-B8F6-3A5B3D10B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0083" y="5448575"/>
            <a:ext cx="4881563" cy="463550"/>
          </a:xfrm>
          <a:prstGeom prst="rect">
            <a:avLst/>
          </a:prstGeom>
        </p:spPr>
        <p:txBody>
          <a:bodyPr rtlCol="0"/>
          <a:lstStyle>
            <a:lvl1pPr algn="r">
              <a:defRPr lang="en-US" sz="18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r" rtl="0">
              <a:spcBef>
                <a:spcPts val="1000"/>
              </a:spcBef>
              <a:buFont typeface="Arial" panose="020B0604020202020204" pitchFamily="34" charset="0"/>
            </a:pPr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0056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ипотеза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0" y="0"/>
            <a:ext cx="468761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195FA8B4-F9F3-4FF5-B11F-483A1B95E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05.08.20ГГ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97B8F04-28A5-462E-86DE-06C37E405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Презентация для конференции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C8B2DAE-4645-4AA0-87C9-39874FDBD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rtl="0"/>
            <a:fld id="{18D65601-5AE2-46FC-B138-694DDD2B510D}" type="slidenum">
              <a:rPr lang="ru-RU" noProof="0" smtClean="0"/>
              <a:pPr rtl="0"/>
              <a:t>‹№›</a:t>
            </a:fld>
            <a:endParaRPr lang="ru-RU" noProof="0"/>
          </a:p>
        </p:txBody>
      </p:sp>
      <p:sp>
        <p:nvSpPr>
          <p:cNvPr id="6" name="Объект 15">
            <a:extLst>
              <a:ext uri="{FF2B5EF4-FFF2-40B4-BE49-F238E27FC236}">
                <a16:creationId xmlns:a16="http://schemas.microsoft.com/office/drawing/2014/main" id="{3BB9146A-68F5-433B-8411-A12C7C8F782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747641" y="1193612"/>
            <a:ext cx="3513083" cy="1400506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400" spc="100" baseline="0">
                <a:latin typeface="+mn-lt"/>
              </a:defRPr>
            </a:lvl1pPr>
          </a:lstStyle>
          <a:p>
            <a:pPr lvl="0" rtl="0"/>
            <a:r>
              <a:rPr lang="ru-RU" noProof="0" dirty="0"/>
              <a:t>Текст слайда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270974D-DE65-42B3-BEB4-235503245B26}"/>
              </a:ext>
            </a:extLst>
          </p:cNvPr>
          <p:cNvSpPr/>
          <p:nvPr userDrawn="1"/>
        </p:nvSpPr>
        <p:spPr>
          <a:xfrm>
            <a:off x="6360072" y="924801"/>
            <a:ext cx="4288221" cy="2043229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+mn-lt"/>
            </a:endParaRPr>
          </a:p>
        </p:txBody>
      </p:sp>
      <p:sp>
        <p:nvSpPr>
          <p:cNvPr id="8" name="Объект 15">
            <a:extLst>
              <a:ext uri="{FF2B5EF4-FFF2-40B4-BE49-F238E27FC236}">
                <a16:creationId xmlns:a16="http://schemas.microsoft.com/office/drawing/2014/main" id="{5BA888A7-F91E-4923-AB10-31BEF8C2FEB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747641" y="4120055"/>
            <a:ext cx="3513083" cy="1185839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400" spc="100" baseline="0"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6803CCC-79BF-4752-81AA-D68AB023A6B6}"/>
              </a:ext>
            </a:extLst>
          </p:cNvPr>
          <p:cNvSpPr/>
          <p:nvPr userDrawn="1"/>
        </p:nvSpPr>
        <p:spPr>
          <a:xfrm>
            <a:off x="6360072" y="3584028"/>
            <a:ext cx="4288221" cy="2043229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+mn-lt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6ECBC35A-FE4E-467A-A20D-9063B371CA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303095" y="0"/>
            <a:ext cx="0" cy="370473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A4FC0018-1CBF-4BC0-BE79-B983651D8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1005213" y="4932422"/>
            <a:ext cx="2635209" cy="523708"/>
          </a:xfrm>
          <a:prstGeom prst="rect">
            <a:avLst/>
          </a:prstGeom>
        </p:spPr>
        <p:txBody>
          <a:bodyPr rtlCol="0" anchor="ctr"/>
          <a:lstStyle>
            <a:lvl1pPr algn="r">
              <a:defRPr lang="en-US" sz="2400" spc="100" baseline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 algn="r" rtl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2744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цент средств коммуник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>
            <a:extLst>
              <a:ext uri="{FF2B5EF4-FFF2-40B4-BE49-F238E27FC236}">
                <a16:creationId xmlns:a16="http://schemas.microsoft.com/office/drawing/2014/main" id="{8B06ACE2-BA16-48C7-A451-845668BC0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05.08.20ГГ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9B479B-4CEB-47DB-903C-2E2D2445E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Презентация для конференции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6F2130-E7AA-4706-B388-47F7E032B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8D65601-5AE2-46FC-B138-694DDD2B510D}" type="slidenum">
              <a:rPr lang="ru-RU" noProof="0" smtClean="0"/>
              <a:t>‹№›</a:t>
            </a:fld>
            <a:endParaRPr lang="ru-RU" noProof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7311573-5DB1-44CE-818B-9E5F570408F1}"/>
              </a:ext>
            </a:extLst>
          </p:cNvPr>
          <p:cNvSpPr/>
          <p:nvPr userDrawn="1"/>
        </p:nvSpPr>
        <p:spPr>
          <a:xfrm>
            <a:off x="638177" y="631627"/>
            <a:ext cx="10915645" cy="558819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19" name="Объект 15">
            <a:extLst>
              <a:ext uri="{FF2B5EF4-FFF2-40B4-BE49-F238E27FC236}">
                <a16:creationId xmlns:a16="http://schemas.microsoft.com/office/drawing/2014/main" id="{6E328664-C733-476A-81C6-2A0B15B001A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029158" y="2838122"/>
            <a:ext cx="1786759" cy="430923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400" spc="100" baseline="0"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0" name="Объект 15">
            <a:extLst>
              <a:ext uri="{FF2B5EF4-FFF2-40B4-BE49-F238E27FC236}">
                <a16:creationId xmlns:a16="http://schemas.microsoft.com/office/drawing/2014/main" id="{4DA6C57C-E2CB-484E-94E6-9AB8DC7DB4C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029158" y="3379435"/>
            <a:ext cx="1786759" cy="430923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400" spc="100" baseline="0"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1" name="Объект 15">
            <a:extLst>
              <a:ext uri="{FF2B5EF4-FFF2-40B4-BE49-F238E27FC236}">
                <a16:creationId xmlns:a16="http://schemas.microsoft.com/office/drawing/2014/main" id="{97E74E6E-CDEF-424A-B7CE-5B34A0AC34D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029158" y="3928699"/>
            <a:ext cx="1786759" cy="430923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400" spc="100" baseline="0"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2" name="Объект 15">
            <a:extLst>
              <a:ext uri="{FF2B5EF4-FFF2-40B4-BE49-F238E27FC236}">
                <a16:creationId xmlns:a16="http://schemas.microsoft.com/office/drawing/2014/main" id="{E7A1AA76-7517-4C53-B2A4-EE8B1C6ADDD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029158" y="4476966"/>
            <a:ext cx="1786759" cy="430923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400" spc="100" baseline="0"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7" name="Текст 12">
            <a:extLst>
              <a:ext uri="{FF2B5EF4-FFF2-40B4-BE49-F238E27FC236}">
                <a16:creationId xmlns:a16="http://schemas.microsoft.com/office/drawing/2014/main" id="{273C9D83-2282-43F4-BB54-7CDA96B455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98588" y="1307183"/>
            <a:ext cx="1783393" cy="178305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2400" b="0" spc="100" baseline="0">
                <a:solidFill>
                  <a:schemeClr val="accent1"/>
                </a:solidFill>
                <a:latin typeface="Univers LT Std 45 Light" panose="020B0703030502020204" pitchFamily="34" charset="0"/>
              </a:defRPr>
            </a:lvl1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38" name="Текст 12">
            <a:extLst>
              <a:ext uri="{FF2B5EF4-FFF2-40B4-BE49-F238E27FC236}">
                <a16:creationId xmlns:a16="http://schemas.microsoft.com/office/drawing/2014/main" id="{90C1AC4A-23E9-4676-A30E-E39B4342FF0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98588" y="3703828"/>
            <a:ext cx="1783393" cy="178305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2400" b="0" spc="100" baseline="0">
                <a:solidFill>
                  <a:schemeClr val="accent1"/>
                </a:solidFill>
                <a:latin typeface="Univers LT Std 45 Light" panose="020B0703030502020204" pitchFamily="34" charset="0"/>
              </a:defRPr>
            </a:lvl1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39" name="Текст 12">
            <a:extLst>
              <a:ext uri="{FF2B5EF4-FFF2-40B4-BE49-F238E27FC236}">
                <a16:creationId xmlns:a16="http://schemas.microsoft.com/office/drawing/2014/main" id="{2C256BCC-FED6-4D75-8C65-5967DD2E019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33309" y="1307183"/>
            <a:ext cx="1783393" cy="178305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2400" b="0" spc="100" baseline="0">
                <a:solidFill>
                  <a:schemeClr val="accent1"/>
                </a:solidFill>
                <a:latin typeface="Univers LT Std 45 Light" panose="020B0703030502020204" pitchFamily="34" charset="0"/>
              </a:defRPr>
            </a:lvl1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40" name="Текст 12">
            <a:extLst>
              <a:ext uri="{FF2B5EF4-FFF2-40B4-BE49-F238E27FC236}">
                <a16:creationId xmlns:a16="http://schemas.microsoft.com/office/drawing/2014/main" id="{036A0378-B8F0-463A-A66D-83D798223E3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3309" y="3703828"/>
            <a:ext cx="1783393" cy="178305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2400" b="0" spc="100" baseline="0">
                <a:solidFill>
                  <a:schemeClr val="accent1"/>
                </a:solidFill>
                <a:latin typeface="Univers LT Std 45 Light" panose="020B0703030502020204" pitchFamily="34" charset="0"/>
              </a:defRPr>
            </a:lvl1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BDF22D-6760-4BDD-92EF-E940DCC02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7697" y="1369287"/>
            <a:ext cx="4079564" cy="1268810"/>
          </a:xfrm>
          <a:prstGeom prst="rect">
            <a:avLst/>
          </a:prstGeom>
        </p:spPr>
        <p:txBody>
          <a:bodyPr rtlCol="0" anchor="ctr"/>
          <a:lstStyle>
            <a:lvl1pPr>
              <a:lnSpc>
                <a:spcPct val="125000"/>
              </a:lnSpc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9580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здание отличных продуктов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BAADBBE-F1E3-480E-BE79-B55DEF941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397500" y="2009775"/>
            <a:ext cx="6794499" cy="28384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 Light" panose="020F0302020204030204" pitchFamily="34" charset="0"/>
            </a:endParaRP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A4C868C7-0B77-47B8-9C16-7F97AA9F0D4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6311899" cy="6858000"/>
          </a:xfrm>
          <a:custGeom>
            <a:avLst/>
            <a:gdLst>
              <a:gd name="connsiteX0" fmla="*/ 0 w 6311899"/>
              <a:gd name="connsiteY0" fmla="*/ 0 h 6858000"/>
              <a:gd name="connsiteX1" fmla="*/ 6311899 w 6311899"/>
              <a:gd name="connsiteY1" fmla="*/ 0 h 6858000"/>
              <a:gd name="connsiteX2" fmla="*/ 6311899 w 6311899"/>
              <a:gd name="connsiteY2" fmla="*/ 2009775 h 6858000"/>
              <a:gd name="connsiteX3" fmla="*/ 5397499 w 6311899"/>
              <a:gd name="connsiteY3" fmla="*/ 2009775 h 6858000"/>
              <a:gd name="connsiteX4" fmla="*/ 5397499 w 6311899"/>
              <a:gd name="connsiteY4" fmla="*/ 4848225 h 6858000"/>
              <a:gd name="connsiteX5" fmla="*/ 6311899 w 6311899"/>
              <a:gd name="connsiteY5" fmla="*/ 4848225 h 6858000"/>
              <a:gd name="connsiteX6" fmla="*/ 6311899 w 6311899"/>
              <a:gd name="connsiteY6" fmla="*/ 6858000 h 6858000"/>
              <a:gd name="connsiteX7" fmla="*/ 0 w 6311899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11899" h="6858000">
                <a:moveTo>
                  <a:pt x="0" y="0"/>
                </a:moveTo>
                <a:lnTo>
                  <a:pt x="6311899" y="0"/>
                </a:lnTo>
                <a:lnTo>
                  <a:pt x="6311899" y="2009775"/>
                </a:lnTo>
                <a:lnTo>
                  <a:pt x="5397499" y="2009775"/>
                </a:lnTo>
                <a:lnTo>
                  <a:pt x="5397499" y="4848225"/>
                </a:lnTo>
                <a:lnTo>
                  <a:pt x="6311899" y="4848225"/>
                </a:lnTo>
                <a:lnTo>
                  <a:pt x="631189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rtl="0"/>
            <a:r>
              <a:rPr lang="ru-RU" noProof="0"/>
              <a:t>Щелкните, чтобы добавить фотографию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4198D5-23F4-441A-AD0A-C6CD015E9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05.08.20ГГ</a:t>
            </a:r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8E5DAC80-95FC-4BA1-98B2-5631FB3B019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337298" y="3200401"/>
            <a:ext cx="5257799" cy="1701800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2" name="Нижний колонтитул 4">
            <a:extLst>
              <a:ext uri="{FF2B5EF4-FFF2-40B4-BE49-F238E27FC236}">
                <a16:creationId xmlns:a16="http://schemas.microsoft.com/office/drawing/2014/main" id="{464448FE-96B4-43C5-8721-4FBF69ED4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19230" y="6356350"/>
            <a:ext cx="3152912" cy="365125"/>
          </a:xfrm>
        </p:spPr>
        <p:txBody>
          <a:bodyPr rtlCol="0"/>
          <a:lstStyle>
            <a:lvl1pPr algn="l"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Презентация для конференции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F8104834-0355-4576-A9E5-FF5B92B36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 rtlCol="0"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rtl="0"/>
            <a:fld id="{18D65601-5AE2-46FC-B138-694DDD2B510D}" type="slidenum">
              <a:rPr lang="ru-RU" noProof="0" smtClean="0"/>
              <a:pPr rtl="0"/>
              <a:t>‹№›</a:t>
            </a:fld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D2D377-D829-49CC-9253-683054B90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7298" y="2063075"/>
            <a:ext cx="5257799" cy="1268810"/>
          </a:xfrm>
          <a:prstGeom prst="rect">
            <a:avLst/>
          </a:prstGeom>
        </p:spPr>
        <p:txBody>
          <a:bodyPr rtlCol="0" anchor="ctr"/>
          <a:lstStyle>
            <a:lvl1pPr>
              <a:defRPr lang="en-US" sz="2400" spc="100" baseline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54812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EF32C8C7-5C6C-400B-AEC0-4D8178161B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cap="all" spc="15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ru-RU"/>
              <a:t>05.08.20ГГ</a:t>
            </a:r>
            <a:endParaRPr lang="ru-RU">
              <a:latin typeface="+mn-lt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7105D6-7B52-4B7D-9473-BCD571A93A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cap="all" spc="15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ru-RU"/>
              <a:t>Презентация для конференции</a:t>
            </a:r>
            <a:endParaRPr lang="ru-RU">
              <a:latin typeface="+mn-lt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3EAA0A-7090-4FA3-AD1C-CD45704040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spc="15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fld id="{18D65601-5AE2-46FC-B138-694DDD2B510D}" type="slidenum">
              <a:rPr lang="ru-RU" smtClean="0"/>
              <a:pPr/>
              <a:t>‹№›</a:t>
            </a:fld>
            <a:endParaRPr lang="ru-RU">
              <a:latin typeface="+mn-lt"/>
            </a:endParaRPr>
          </a:p>
        </p:txBody>
      </p:sp>
      <p:sp>
        <p:nvSpPr>
          <p:cNvPr id="7" name="Надпись 6">
            <a:extLst>
              <a:ext uri="{FF2B5EF4-FFF2-40B4-BE49-F238E27FC236}">
                <a16:creationId xmlns:a16="http://schemas.microsoft.com/office/drawing/2014/main" id="{084DCE26-8B90-4B2C-883A-D5FFC365BF8A}"/>
              </a:ext>
            </a:extLst>
          </p:cNvPr>
          <p:cNvSpPr txBox="1"/>
          <p:nvPr userDrawn="1"/>
        </p:nvSpPr>
        <p:spPr>
          <a:xfrm>
            <a:off x="5637320" y="297401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endParaRPr lang="ru-RU" noProof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C74F8E62-463E-2DC6-BD2B-AC1C7A6B4B91}"/>
              </a:ext>
            </a:extLst>
          </p:cNvPr>
          <p:cNvSpPr/>
          <p:nvPr/>
        </p:nvSpPr>
        <p:spPr>
          <a:xfrm>
            <a:off x="7635093" y="5048250"/>
            <a:ext cx="4204482" cy="1676400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6" name="Текст 25">
            <a:extLst>
              <a:ext uri="{FF2B5EF4-FFF2-40B4-BE49-F238E27FC236}">
                <a16:creationId xmlns:a16="http://schemas.microsoft.com/office/drawing/2014/main" id="{C022D7CD-E026-4E29-BE4B-3FA7B1EB6A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83350" y="5580613"/>
            <a:ext cx="7215352" cy="906489"/>
          </a:xfrm>
        </p:spPr>
        <p:txBody>
          <a:bodyPr rtlCol="0" anchor="ctr">
            <a:normAutofit fontScale="47500" lnSpcReduction="20000"/>
          </a:bodyPr>
          <a:lstStyle/>
          <a:p>
            <a:pPr algn="l">
              <a:spcAft>
                <a:spcPts val="600"/>
              </a:spcAft>
            </a:pPr>
            <a:r>
              <a:rPr lang="uk-UA" sz="3800" b="1" kern="1200" spc="100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Науковий керівник</a:t>
            </a:r>
            <a:r>
              <a:rPr lang="uk-UA" sz="3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38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Шаповалова Алла Павлівна.</a:t>
            </a:r>
          </a:p>
          <a:p>
            <a:pPr algn="l">
              <a:spcAft>
                <a:spcPts val="600"/>
              </a:spcAft>
            </a:pPr>
            <a:r>
              <a:rPr lang="uk-UA" sz="3800" b="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економічних наук, доцент кафедри обліку та оподаткування</a:t>
            </a:r>
            <a:endParaRPr lang="uk-UA" sz="3800" b="1" i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Aft>
                <a:spcPts val="600"/>
              </a:spcAft>
            </a:pPr>
            <a:r>
              <a:rPr lang="ru-RU" kern="1200" spc="100" baseline="0" dirty="0">
                <a:latin typeface="+mn-lt"/>
                <a:ea typeface="+mn-ea"/>
                <a:cs typeface="+mn-cs"/>
              </a:rPr>
              <a:t>​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EE9441-483F-C022-78C8-85B636FF5306}"/>
              </a:ext>
            </a:extLst>
          </p:cNvPr>
          <p:cNvSpPr txBox="1"/>
          <p:nvPr/>
        </p:nvSpPr>
        <p:spPr>
          <a:xfrm>
            <a:off x="1070029" y="38494"/>
            <a:ext cx="7215352" cy="685429"/>
          </a:xfrm>
          <a:prstGeom prst="rect">
            <a:avLst/>
          </a:prstGeom>
        </p:spPr>
        <p:txBody>
          <a:bodyPr rtlCol="0" anchor="ctr">
            <a:normAutofit/>
          </a:bodyPr>
          <a:lstStyle/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ru-RU" sz="1400" b="1" kern="1200" cap="all" spc="100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ДЕРЖАВНИЙ ТОРГОВЕЛЬНО-ЕКОНОМІЧНИЙ УНІВЕРСИТЕТ</a:t>
            </a:r>
          </a:p>
        </p:txBody>
      </p:sp>
      <p:sp>
        <p:nvSpPr>
          <p:cNvPr id="18" name="Заголовок 17">
            <a:extLst>
              <a:ext uri="{FF2B5EF4-FFF2-40B4-BE49-F238E27FC236}">
                <a16:creationId xmlns:a16="http://schemas.microsoft.com/office/drawing/2014/main" id="{F9B274D2-774F-4C24-A448-1EFB461A9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029" y="2839448"/>
            <a:ext cx="6515100" cy="1483904"/>
          </a:xfrm>
        </p:spPr>
        <p:txBody>
          <a:bodyPr rtlCol="0" anchor="ctr">
            <a:normAutofit/>
          </a:bodyPr>
          <a:lstStyle/>
          <a:p>
            <a:pPr algn="ctr"/>
            <a:r>
              <a:rPr lang="uk-UA" sz="2400" b="1" kern="1200" spc="100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«Електронний документообіг на підприємствах оптової торгівлі : сучасні реалії та перспективи»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FB0B1F-DB02-C8B0-37B0-0F77364D0807}"/>
              </a:ext>
            </a:extLst>
          </p:cNvPr>
          <p:cNvSpPr txBox="1"/>
          <p:nvPr/>
        </p:nvSpPr>
        <p:spPr>
          <a:xfrm>
            <a:off x="1173189" y="962446"/>
            <a:ext cx="68375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 практичного студентського круглого столу</a:t>
            </a:r>
          </a:p>
          <a:p>
            <a:pPr algn="ctr"/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«ОБЛІК І ЗВІТНІСТЬ В ІНФОРМАЦІЙНОМУ ЗАБЕЗПЕЧЕННІ СТАЛОГО РОЗВИТКУ ЕКОНОМІКИ» </a:t>
            </a:r>
          </a:p>
          <a:p>
            <a:endParaRPr lang="x-none" dirty="0"/>
          </a:p>
        </p:txBody>
      </p:sp>
      <p:pic>
        <p:nvPicPr>
          <p:cNvPr id="15" name="Рисунок 14" descr="Изображение выглядит как Человеческое лицо, человек, одежда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8B89C005-EA52-C6F6-B94A-3C9404E18F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541" t="10777" r="19831" b="31303"/>
          <a:stretch/>
        </p:blipFill>
        <p:spPr>
          <a:xfrm>
            <a:off x="8125070" y="440394"/>
            <a:ext cx="3343030" cy="479810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4CA7A87-0092-BCC2-6EF9-BD6E340186C0}"/>
              </a:ext>
            </a:extLst>
          </p:cNvPr>
          <p:cNvSpPr txBox="1"/>
          <p:nvPr/>
        </p:nvSpPr>
        <p:spPr>
          <a:xfrm>
            <a:off x="7800975" y="5492367"/>
            <a:ext cx="4810125" cy="646331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Виконала : Дундар Дар’я Сергіївна</a:t>
            </a:r>
          </a:p>
          <a:p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Студентка 1курсу 2м Групи ФФО</a:t>
            </a:r>
            <a:endParaRPr lang="x-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19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id="{64FA525C-AEDE-43EA-858A-37E4183E0F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ru-RU"/>
              <a:t>05.08.20ГГ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402CEE3-4E08-4106-AC43-0E32E79CA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19230" y="6356350"/>
            <a:ext cx="3152912" cy="365125"/>
          </a:xfrm>
        </p:spPr>
        <p:txBody>
          <a:bodyPr rtlCol="0"/>
          <a:lstStyle/>
          <a:p>
            <a:pPr rtl="0"/>
            <a:r>
              <a:rPr lang="ru-RU"/>
              <a:t>Презентация для конференции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3B74012-3B10-4CDC-9117-E08BA2B17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 rtlCol="0"/>
          <a:lstStyle/>
          <a:p>
            <a:pPr rtl="0"/>
            <a:fld id="{18D65601-5AE2-46FC-B138-694DDD2B510D}" type="slidenum">
              <a:rPr lang="ru-RU" smtClean="0"/>
              <a:pPr rtl="0"/>
              <a:t>10</a:t>
            </a:fld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1987934-2B1D-F21F-54BA-E5F139E04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26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Е-ТТН стане обовʼязковою з 1 серпня - AgroTimes">
            <a:extLst>
              <a:ext uri="{FF2B5EF4-FFF2-40B4-BE49-F238E27FC236}">
                <a16:creationId xmlns:a16="http://schemas.microsoft.com/office/drawing/2014/main" id="{BF372E9D-FCB1-973A-FA48-B87BAB2936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9" r="28360"/>
          <a:stretch/>
        </p:blipFill>
        <p:spPr bwMode="auto">
          <a:xfrm>
            <a:off x="1" y="10"/>
            <a:ext cx="6311899" cy="6857990"/>
          </a:xfrm>
          <a:custGeom>
            <a:avLst/>
            <a:gdLst>
              <a:gd name="connsiteX0" fmla="*/ 0 w 6311899"/>
              <a:gd name="connsiteY0" fmla="*/ 0 h 6858000"/>
              <a:gd name="connsiteX1" fmla="*/ 6311899 w 6311899"/>
              <a:gd name="connsiteY1" fmla="*/ 0 h 6858000"/>
              <a:gd name="connsiteX2" fmla="*/ 6311899 w 6311899"/>
              <a:gd name="connsiteY2" fmla="*/ 2009775 h 6858000"/>
              <a:gd name="connsiteX3" fmla="*/ 5397499 w 6311899"/>
              <a:gd name="connsiteY3" fmla="*/ 2009775 h 6858000"/>
              <a:gd name="connsiteX4" fmla="*/ 5397499 w 6311899"/>
              <a:gd name="connsiteY4" fmla="*/ 4848225 h 6858000"/>
              <a:gd name="connsiteX5" fmla="*/ 6311899 w 6311899"/>
              <a:gd name="connsiteY5" fmla="*/ 4848225 h 6858000"/>
              <a:gd name="connsiteX6" fmla="*/ 6311899 w 6311899"/>
              <a:gd name="connsiteY6" fmla="*/ 6858000 h 6858000"/>
              <a:gd name="connsiteX7" fmla="*/ 0 w 6311899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11899" h="6858000">
                <a:moveTo>
                  <a:pt x="0" y="0"/>
                </a:moveTo>
                <a:lnTo>
                  <a:pt x="6311899" y="0"/>
                </a:lnTo>
                <a:lnTo>
                  <a:pt x="6311899" y="2009775"/>
                </a:lnTo>
                <a:lnTo>
                  <a:pt x="5397499" y="2009775"/>
                </a:lnTo>
                <a:lnTo>
                  <a:pt x="5397499" y="4848225"/>
                </a:lnTo>
                <a:lnTo>
                  <a:pt x="6311899" y="4848225"/>
                </a:lnTo>
                <a:lnTo>
                  <a:pt x="631189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</p:pic>
      <p:sp>
        <p:nvSpPr>
          <p:cNvPr id="13" name="Объект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096000" y="2842592"/>
            <a:ext cx="5257800" cy="2286000"/>
          </a:xfrm>
        </p:spPr>
        <p:txBody>
          <a:bodyPr rtlCol="0">
            <a:normAutofit/>
          </a:bodyPr>
          <a:lstStyle/>
          <a:p>
            <a:pPr indent="457200">
              <a:spcAft>
                <a:spcPts val="6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uk-UA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Готовність бізнесу </a:t>
            </a:r>
            <a:endParaRPr lang="uk-UA" sz="1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uk-UA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Готовність  провайдерів ЕДО</a:t>
            </a:r>
            <a:endParaRPr lang="uk-UA" sz="1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uk-UA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 з енергопостачанням. </a:t>
            </a:r>
            <a:endParaRPr lang="uk-UA" sz="1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uk-UA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        єдиної стандартизації</a:t>
            </a:r>
            <a:r>
              <a:rPr lang="uk-UA" b="1" dirty="0">
                <a:effectLst/>
              </a:rPr>
              <a:t>. </a:t>
            </a:r>
            <a:endParaRPr lang="uk-UA" dirty="0">
              <a:effectLst/>
            </a:endParaRP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9C78B530-904A-4FFB-B79F-DD0CA2B39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3951" y="1970310"/>
            <a:ext cx="5257799" cy="1268810"/>
          </a:xfr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lvl="0" rtl="0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Перешкоди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шляху до Е-ТТН</a:t>
            </a:r>
          </a:p>
        </p:txBody>
      </p:sp>
    </p:spTree>
    <p:extLst>
      <p:ext uri="{BB962C8B-B14F-4D97-AF65-F5344CB8AC3E}">
        <p14:creationId xmlns:p14="http://schemas.microsoft.com/office/powerpoint/2010/main" val="319971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бъект 35">
            <a:extLst>
              <a:ext uri="{FF2B5EF4-FFF2-40B4-BE49-F238E27FC236}">
                <a16:creationId xmlns:a16="http://schemas.microsoft.com/office/drawing/2014/main" id="{E729BB73-6CD7-44AA-A8FE-669B7271B5B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23924" y="305127"/>
            <a:ext cx="10919791" cy="2703105"/>
          </a:xfrm>
        </p:spPr>
        <p:txBody>
          <a:bodyPr rtlCol="0"/>
          <a:lstStyle/>
          <a:p>
            <a:pPr indent="457200" algn="just" fontAlgn="base">
              <a:lnSpc>
                <a:spcPct val="107000"/>
              </a:lnSpc>
              <a:spcAft>
                <a:spcPts val="800"/>
              </a:spcAft>
            </a:pPr>
            <a:r>
              <a:rPr lang="ru-RU" sz="2400" b="1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Станом на </a:t>
            </a:r>
            <a:r>
              <a:rPr lang="ru-RU" sz="2400" b="1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сьогодні</a:t>
            </a:r>
            <a:r>
              <a:rPr lang="ru-RU" sz="2400" b="1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400" b="1" i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е-ТТН </a:t>
            </a:r>
            <a:r>
              <a:rPr lang="ru-RU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продовжує</a:t>
            </a:r>
            <a:r>
              <a:rPr lang="ru-RU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перебувати</a:t>
            </a:r>
            <a:r>
              <a:rPr lang="ru-RU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етапі</a:t>
            </a:r>
            <a:r>
              <a:rPr lang="ru-RU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тестування</a:t>
            </a:r>
            <a:r>
              <a:rPr lang="ru-RU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тестування</a:t>
            </a:r>
            <a:r>
              <a:rPr lang="ru-RU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е-ТТН </a:t>
            </a:r>
            <a:r>
              <a:rPr lang="ru-RU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лишається</a:t>
            </a:r>
            <a:r>
              <a:rPr lang="ru-RU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добровільним</a:t>
            </a:r>
            <a:r>
              <a:rPr lang="ru-RU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 </a:t>
            </a:r>
            <a:endParaRPr lang="ru-RU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зараз, </a:t>
            </a:r>
            <a:r>
              <a:rPr lang="ru-RU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електронних</a:t>
            </a:r>
            <a:r>
              <a:rPr lang="ru-RU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ТТН </a:t>
            </a:r>
            <a:r>
              <a:rPr lang="ru-RU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всіма</a:t>
            </a:r>
            <a:r>
              <a:rPr lang="ru-RU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трьома</a:t>
            </a:r>
            <a:r>
              <a:rPr lang="ru-RU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учасниками</a:t>
            </a:r>
            <a:r>
              <a:rPr lang="ru-RU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вантажоперевезення</a:t>
            </a:r>
            <a:r>
              <a:rPr lang="ru-RU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однієї</a:t>
            </a:r>
            <a:r>
              <a:rPr lang="ru-RU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ru-RU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паперової</a:t>
            </a:r>
            <a:r>
              <a:rPr lang="ru-RU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копії</a:t>
            </a:r>
            <a:r>
              <a:rPr lang="ru-RU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усіма</a:t>
            </a:r>
            <a:r>
              <a:rPr lang="ru-RU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підписами</a:t>
            </a:r>
            <a:r>
              <a:rPr lang="ru-RU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7B47E8C-1F0A-40EF-81C0-6BA51F14DE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71846" y="6356350"/>
            <a:ext cx="2743200" cy="365125"/>
          </a:xfrm>
        </p:spPr>
        <p:txBody>
          <a:bodyPr rtlCol="0"/>
          <a:lstStyle/>
          <a:p>
            <a:pPr rtl="0"/>
            <a:r>
              <a:rPr lang="ru-RU"/>
              <a:t>05.08.20ГГ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E6AF1E4-56E5-40D1-BBF3-E94672138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 rtlCol="0"/>
          <a:lstStyle/>
          <a:p>
            <a:pPr rtl="0"/>
            <a:fld id="{18D65601-5AE2-46FC-B138-694DDD2B510D}" type="slidenum">
              <a:rPr lang="ru-RU" smtClean="0"/>
              <a:pPr rtl="0"/>
              <a:t>12</a:t>
            </a:fld>
            <a:endParaRPr lang="ru-RU"/>
          </a:p>
        </p:txBody>
      </p:sp>
      <p:pic>
        <p:nvPicPr>
          <p:cNvPr id="4098" name="Picture 2" descr="Спеціальні форми електронної товарно-транспортної накладної| EDIN">
            <a:extLst>
              <a:ext uri="{FF2B5EF4-FFF2-40B4-BE49-F238E27FC236}">
                <a16:creationId xmlns:a16="http://schemas.microsoft.com/office/drawing/2014/main" id="{C742259C-7A78-EE68-AE4B-4A4EEFF22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868" y="2955681"/>
            <a:ext cx="9208286" cy="364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25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ТОП-10: туристические места Украины, которые нужно увидеть | relax)">
            <a:extLst>
              <a:ext uri="{FF2B5EF4-FFF2-40B4-BE49-F238E27FC236}">
                <a16:creationId xmlns:a16="http://schemas.microsoft.com/office/drawing/2014/main" id="{BB98D8E4-9267-6DEE-FE8F-690D59C24791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3" b="26473"/>
          <a:stretch/>
        </p:blipFill>
        <p:spPr bwMode="auto">
          <a:xfrm>
            <a:off x="0" y="2808686"/>
            <a:ext cx="12191980" cy="406224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9228" name="Content Placeholder 3">
            <a:extLst>
              <a:ext uri="{FF2B5EF4-FFF2-40B4-BE49-F238E27FC236}">
                <a16:creationId xmlns:a16="http://schemas.microsoft.com/office/drawing/2014/main" id="{DEBB7F62-3F52-CD6B-A93E-20CC7B019B5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47251" y="793375"/>
            <a:ext cx="11297478" cy="1408770"/>
          </a:xfrm>
        </p:spPr>
        <p:txBody>
          <a:bodyPr/>
          <a:lstStyle/>
          <a:p>
            <a:pPr algn="just"/>
            <a:r>
              <a:rPr lang="ru-RU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Висновки</a:t>
            </a:r>
            <a:r>
              <a:rPr lang="ru-RU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 </a:t>
            </a:r>
          </a:p>
          <a:p>
            <a:pPr algn="just"/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Український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бізнес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готовий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і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зацікавлений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цифровізації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процесу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обміну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документами .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Україна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вже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багато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років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демонструє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потужний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розвиток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інформаційних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технологій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і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це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задає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загальний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вектор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розвитку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усього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суспільства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і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бізнесу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зокрема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Український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бізнес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прогресивний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керівники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власники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бізнесів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відкриті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до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імплементації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інноваційних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технологій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у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свої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операційні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процеси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4F2CC75-3CCF-829C-8DFF-9535C021F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24800" y="6217319"/>
            <a:ext cx="4114800" cy="365125"/>
          </a:xfrm>
        </p:spPr>
        <p:txBody>
          <a:bodyPr anchor="ctr">
            <a:normAutofit fontScale="70000" lnSpcReduction="20000"/>
          </a:bodyPr>
          <a:lstStyle/>
          <a:p>
            <a:pPr>
              <a:spcAft>
                <a:spcPts val="600"/>
              </a:spcAft>
            </a:pP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буде </a:t>
            </a:r>
            <a:r>
              <a:rPr lang="ru-RU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</a:t>
            </a:r>
            <a:r>
              <a:rPr lang="ru-RU" sz="2800" dirty="0">
                <a:solidFill>
                  <a:schemeClr val="bg1"/>
                </a:solidFill>
              </a:rPr>
              <a:t>!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8790988-65FB-59E5-4F8F-1F5DF3AFA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8D65601-5AE2-46FC-B138-694DDD2B510D}" type="slidenum">
              <a:rPr lang="ru-RU" smtClean="0"/>
              <a:pPr>
                <a:spcAft>
                  <a:spcPts val="600"/>
                </a:spcAft>
              </a:pPr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596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Електронний безпаперовий документообіг з АСУД «ДОК ПРОФ 3» | DocProf">
            <a:extLst>
              <a:ext uri="{FF2B5EF4-FFF2-40B4-BE49-F238E27FC236}">
                <a16:creationId xmlns:a16="http://schemas.microsoft.com/office/drawing/2014/main" id="{C606D392-AE57-BB5C-036D-A635C0603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4" y="-1"/>
            <a:ext cx="12142685" cy="688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 descr="Два человека, стоящих лицом к группе сидящих людей">
            <a:extLst>
              <a:ext uri="{FF2B5EF4-FFF2-40B4-BE49-F238E27FC236}">
                <a16:creationId xmlns:a16="http://schemas.microsoft.com/office/drawing/2014/main" id="{594535C4-A78A-4A5A-9C2E-74F1F35654E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49314" y="53863"/>
            <a:ext cx="12192000" cy="68580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>
              <a:latin typeface="Calibri Light" panose="020F0302020204030204" pitchFamily="34" charset="0"/>
            </a:endParaRP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94495366-EE59-449D-B7FC-B98DC2FE6C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1308" y="1384302"/>
            <a:ext cx="10108011" cy="3943184"/>
          </a:xfrm>
        </p:spPr>
        <p:txBody>
          <a:bodyPr rtlCol="0"/>
          <a:lstStyle/>
          <a:p>
            <a:pPr algn="just" fontAlgn="base"/>
            <a:r>
              <a:rPr lang="uk-UA" sz="2400" b="1" dirty="0">
                <a:latin typeface="Roboto"/>
                <a:ea typeface="Times New Roman" panose="02020603050405020304" pitchFamily="18" charset="0"/>
              </a:rPr>
              <a:t>	</a:t>
            </a:r>
            <a:r>
              <a:rPr lang="uk-UA" sz="2400" b="1" u="sng" dirty="0">
                <a:latin typeface="Roboto"/>
                <a:ea typeface="Times New Roman" panose="02020603050405020304" pitchFamily="18" charset="0"/>
              </a:rPr>
              <a:t>Е</a:t>
            </a:r>
            <a:r>
              <a:rPr lang="uk-UA" sz="2400" b="1" u="sng" dirty="0">
                <a:effectLst/>
                <a:latin typeface="Roboto"/>
                <a:ea typeface="Times New Roman" panose="02020603050405020304" pitchFamily="18" charset="0"/>
              </a:rPr>
              <a:t>лектронний документообіг </a:t>
            </a:r>
            <a:r>
              <a:rPr lang="uk-UA" sz="2400" dirty="0">
                <a:effectLst/>
                <a:latin typeface="Roboto"/>
                <a:ea typeface="Times New Roman" panose="02020603050405020304" pitchFamily="18" charset="0"/>
              </a:rPr>
              <a:t>— це сукупність процесів створення, оброблення, відправлення, передавання, одержання, зберігання, використання та знищення електронних документів, які виконуються із застосуванням перевірки цілісності та у разі необхідності з підтвердженням факту одержання таких документів</a:t>
            </a:r>
            <a:r>
              <a:rPr lang="uk-UA" sz="2400" dirty="0">
                <a:solidFill>
                  <a:srgbClr val="333333"/>
                </a:solidFill>
                <a:effectLst/>
                <a:latin typeface="Roboto"/>
                <a:ea typeface="Times New Roman" panose="02020603050405020304" pitchFamily="18" charset="0"/>
              </a:rPr>
              <a:t>.</a:t>
            </a:r>
            <a:endParaRPr lang="uk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" name="Текст 40">
            <a:extLst>
              <a:ext uri="{FF2B5EF4-FFF2-40B4-BE49-F238E27FC236}">
                <a16:creationId xmlns:a16="http://schemas.microsoft.com/office/drawing/2014/main" id="{1404CCDC-501B-496D-9029-79E903535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2174" y="5879433"/>
            <a:ext cx="6218025" cy="463550"/>
          </a:xfr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rtl="0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України Про електронні документи електронний документообіг </a:t>
            </a:r>
          </a:p>
          <a:p>
            <a:pPr lvl="0" rtl="0"/>
            <a:endParaRPr lang="ru-RU" dirty="0"/>
          </a:p>
        </p:txBody>
      </p:sp>
      <p:pic>
        <p:nvPicPr>
          <p:cNvPr id="29" name="Графический объект 28">
            <a:extLst>
              <a:ext uri="{FF2B5EF4-FFF2-40B4-BE49-F238E27FC236}">
                <a16:creationId xmlns:a16="http://schemas.microsoft.com/office/drawing/2014/main" id="{533799A4-8798-4781-8D28-35CC07B11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55684" y="1441937"/>
            <a:ext cx="438150" cy="247650"/>
          </a:xfrm>
          <a:prstGeom prst="rect">
            <a:avLst/>
          </a:prstGeom>
        </p:spPr>
      </p:pic>
      <p:cxnSp>
        <p:nvCxnSpPr>
          <p:cNvPr id="86" name="Прямая соединительная линия 85">
            <a:extLst>
              <a:ext uri="{FF2B5EF4-FFF2-40B4-BE49-F238E27FC236}">
                <a16:creationId xmlns:a16="http://schemas.microsoft.com/office/drawing/2014/main" id="{F4C50844-6236-4709-89E7-EDEB32935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748962" y="1565762"/>
            <a:ext cx="669407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19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Бледно голубой фон - фото и картинки: 74 штук">
            <a:extLst>
              <a:ext uri="{FF2B5EF4-FFF2-40B4-BE49-F238E27FC236}">
                <a16:creationId xmlns:a16="http://schemas.microsoft.com/office/drawing/2014/main" id="{98C308E8-C1E0-AA02-3E65-45BD4DF9F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7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7B7E5B3-F6B1-4A5C-A942-9728FEC57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8177" y="631627"/>
            <a:ext cx="10915645" cy="558819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>
              <a:latin typeface="Calibri Light" panose="020F0302020204030204" pitchFamily="34" charset="0"/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11C0FA35-FBFE-4B23-B0D5-ECBC4C905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389360" y="0"/>
            <a:ext cx="0" cy="1713387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>
            <a:extLst>
              <a:ext uri="{FF2B5EF4-FFF2-40B4-BE49-F238E27FC236}">
                <a16:creationId xmlns:a16="http://schemas.microsoft.com/office/drawing/2014/main" id="{0F240020-2A42-C7E7-0ABB-998045A47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94" y="856693"/>
            <a:ext cx="10741609" cy="514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00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946953F-4251-E7EC-1BD8-C92412138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"/>
            <a:ext cx="12192000" cy="6675119"/>
          </a:xfrm>
          <a:prstGeom prst="rect">
            <a:avLst/>
          </a:prstGeom>
          <a:noFill/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41A7B3E-D0EE-42BD-90EC-70406AF69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18D65601-5AE2-46FC-B138-694DDD2B510D}" type="slidenum">
              <a:rPr lang="ru-RU" noProof="0" smtClean="0"/>
              <a:pPr rtl="0">
                <a:spcAft>
                  <a:spcPts val="600"/>
                </a:spcAft>
              </a:pPr>
              <a:t>4</a:t>
            </a:fld>
            <a:endParaRPr lang="ru-RU" noProof="0"/>
          </a:p>
        </p:txBody>
      </p:sp>
      <p:sp>
        <p:nvSpPr>
          <p:cNvPr id="18" name="Title 6">
            <a:extLst>
              <a:ext uri="{FF2B5EF4-FFF2-40B4-BE49-F238E27FC236}">
                <a16:creationId xmlns:a16="http://schemas.microsoft.com/office/drawing/2014/main" id="{56B61056-1941-30C2-8B62-CFC8619FF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936" y="12700"/>
            <a:ext cx="7144714" cy="1268810"/>
          </a:xfrm>
        </p:spPr>
        <p:txBody>
          <a:bodyPr/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 електронного документообігу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4D9994F-0570-4CB7-4E95-E400AD7D4D3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ru-RU" noProof="0"/>
              <a:t>Презентация для конференции</a:t>
            </a:r>
          </a:p>
        </p:txBody>
      </p:sp>
    </p:spTree>
    <p:extLst>
      <p:ext uri="{BB962C8B-B14F-4D97-AF65-F5344CB8AC3E}">
        <p14:creationId xmlns:p14="http://schemas.microsoft.com/office/powerpoint/2010/main" val="353631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Місце для зображення 149" descr="Два человека разговаривают перед окном и ноутбуком">
            <a:extLst>
              <a:ext uri="{FF2B5EF4-FFF2-40B4-BE49-F238E27FC236}">
                <a16:creationId xmlns:a16="http://schemas.microsoft.com/office/drawing/2014/main" id="{FB8FDEA3-5342-4AA3-BD01-617F25717CA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12974"/>
            <a:ext cx="12192000" cy="2445025"/>
          </a:xfrm>
        </p:spPr>
      </p:pic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86266357-58CA-479D-8E3B-7CBCA9707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8177" y="631627"/>
            <a:ext cx="10915645" cy="558819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>
              <a:latin typeface="Calibri Light" panose="020F03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98E877-5939-DE72-F968-03EF084CEE7E}"/>
              </a:ext>
            </a:extLst>
          </p:cNvPr>
          <p:cNvSpPr txBox="1"/>
          <p:nvPr/>
        </p:nvSpPr>
        <p:spPr>
          <a:xfrm>
            <a:off x="1007165" y="558665"/>
            <a:ext cx="10546658" cy="433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 fontAlgn="base"/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залежності від сфери застосування в оптовій торгівлі використовують як внутрішній електронний документообіг для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процесів всередині компанії так зовнішній для обміну документами з контрагентами та державними установами.</a:t>
            </a:r>
          </a:p>
          <a:p>
            <a:pPr indent="457200" algn="just" fontAlgn="base">
              <a:lnSpc>
                <a:spcPct val="107000"/>
              </a:lnSpc>
              <a:spcAft>
                <a:spcPts val="800"/>
              </a:spcAft>
            </a:pP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межах внутрішнього електронного документообігу варто виділити:</a:t>
            </a:r>
            <a:endParaRPr lang="uk-UA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управлінський ЕДО (включає в себе електронні накази, інструкції тощо);</a:t>
            </a:r>
            <a:endParaRPr lang="uk-UA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4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кадровий</a:t>
            </a:r>
            <a:r>
              <a:rPr lang="uk-UA" sz="2400" kern="0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документообіг</a:t>
            </a: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(кадрові накази, трудові договори та ін.);</a:t>
            </a:r>
            <a:endParaRPr lang="uk-UA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бухгалтерський (акти, накладні тощо);</a:t>
            </a:r>
            <a:endParaRPr lang="uk-UA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складський (квитанції, свідоцтва) та ін.</a:t>
            </a:r>
            <a:endParaRPr lang="uk-UA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86197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28">
            <a:extLst>
              <a:ext uri="{FF2B5EF4-FFF2-40B4-BE49-F238E27FC236}">
                <a16:creationId xmlns:a16="http://schemas.microsoft.com/office/drawing/2014/main" id="{6A070758-9539-49E3-9A13-06037269F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732503" y="3988935"/>
            <a:ext cx="2934056" cy="682665"/>
          </a:xfr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r>
              <a:rPr lang="ru-RU" dirty="0" err="1"/>
              <a:t>Договір</a:t>
            </a:r>
            <a:r>
              <a:rPr lang="ru-RU" dirty="0"/>
              <a:t>        </a:t>
            </a:r>
            <a:r>
              <a:rPr lang="ru-RU" dirty="0" err="1"/>
              <a:t>купівлі</a:t>
            </a:r>
            <a:r>
              <a:rPr lang="ru-RU" dirty="0"/>
              <a:t>-продажу </a:t>
            </a:r>
          </a:p>
        </p:txBody>
      </p:sp>
      <p:sp>
        <p:nvSpPr>
          <p:cNvPr id="36" name="Объект 35">
            <a:extLst>
              <a:ext uri="{FF2B5EF4-FFF2-40B4-BE49-F238E27FC236}">
                <a16:creationId xmlns:a16="http://schemas.microsoft.com/office/drawing/2014/main" id="{E729BB73-6CD7-44AA-A8FE-669B7271B5B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77075" y="252576"/>
            <a:ext cx="10957116" cy="2384195"/>
          </a:xfrm>
        </p:spPr>
        <p:txBody>
          <a:bodyPr rtlCol="0"/>
          <a:lstStyle/>
          <a:p>
            <a:pPr indent="457200" algn="just" fontAlgn="base">
              <a:lnSpc>
                <a:spcPct val="107000"/>
              </a:lnSpc>
              <a:spcAft>
                <a:spcPts val="800"/>
              </a:spcAft>
            </a:pPr>
            <a:r>
              <a:rPr lang="uk-UA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Цив</a:t>
            </a:r>
            <a:r>
              <a:rPr lang="en-US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uk-UA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льним</a:t>
            </a:r>
            <a:r>
              <a:rPr lang="uk-UA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uk-UA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uk-UA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кс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uk-UA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 </a:t>
            </a:r>
            <a:r>
              <a:rPr lang="uk-UA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</a:t>
            </a:r>
            <a:r>
              <a:rPr lang="uk-UA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їни</a:t>
            </a:r>
            <a:r>
              <a:rPr lang="uk-UA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вст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uk-UA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uk-UA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uk-UA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uk-UA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uk-UA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ктичн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pi</a:t>
            </a:r>
            <a:r>
              <a:rPr lang="uk-UA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</a:t>
            </a:r>
            <a:r>
              <a:rPr lang="en-US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uk-UA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сть</a:t>
            </a:r>
            <a:r>
              <a:rPr lang="uk-UA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uk-UA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uk-UA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кт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</a:t>
            </a:r>
            <a:r>
              <a:rPr lang="uk-UA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нн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uk-UA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 т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uk-UA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письм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uk-UA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uk-UA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 ф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</a:t>
            </a:r>
            <a:r>
              <a:rPr lang="uk-UA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 д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uk-UA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uk-UA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en-US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opi</a:t>
            </a:r>
            <a:r>
              <a:rPr lang="uk-UA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в,  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uk-UA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</a:t>
            </a:r>
            <a:r>
              <a:rPr lang="en-US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uk-UA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льки</a:t>
            </a:r>
            <a:r>
              <a:rPr lang="uk-UA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uk-UA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uk-UA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uk-UA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шується</a:t>
            </a:r>
            <a:r>
              <a:rPr lang="uk-UA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щ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uk-UA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uk-UA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uk-UA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en-US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ip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uk-UA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зг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uk-UA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uk-UA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 </a:t>
            </a:r>
            <a:r>
              <a:rPr lang="uk-UA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</a:t>
            </a:r>
            <a:r>
              <a:rPr lang="en-US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opi</a:t>
            </a:r>
            <a:r>
              <a:rPr lang="uk-UA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 </a:t>
            </a:r>
            <a:r>
              <a:rPr lang="uk-UA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укл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uk-UA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uk-UA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ний з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uk-UA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uk-UA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uk-UA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uk-UA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uk-UA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 </a:t>
            </a:r>
            <a:r>
              <a:rPr lang="en-US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uk-UA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нф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</a:t>
            </a:r>
            <a:r>
              <a:rPr lang="uk-UA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uk-UA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</a:t>
            </a:r>
            <a:r>
              <a:rPr lang="en-US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uk-UA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йн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o-</a:t>
            </a:r>
            <a:r>
              <a:rPr lang="uk-UA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uk-UA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uk-UA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uk-UA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</a:t>
            </a:r>
            <a:r>
              <a:rPr lang="en-US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uk-UA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uk-UA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</a:t>
            </a:r>
            <a:r>
              <a:rPr lang="en-US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uk-UA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йних</a:t>
            </a:r>
            <a:r>
              <a:rPr lang="uk-UA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uk-UA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м, </a:t>
            </a:r>
            <a:r>
              <a:rPr lang="uk-UA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вв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uk-UA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uk-UA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ється</a:t>
            </a:r>
            <a:r>
              <a:rPr lang="uk-UA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укл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uk-UA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uk-UA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ним  у </a:t>
            </a:r>
            <a:r>
              <a:rPr lang="uk-UA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письм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uk-UA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en-US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uk-UA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 ф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</a:t>
            </a:r>
            <a:r>
              <a:rPr lang="uk-UA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en-US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indent="457200" algn="just" fontAlgn="base">
              <a:lnSpc>
                <a:spcPct val="107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uk-UA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uk-UA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кт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</a:t>
            </a:r>
            <a:r>
              <a:rPr lang="uk-UA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нний</a:t>
            </a:r>
            <a:r>
              <a:rPr lang="uk-UA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uk-UA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uk-UA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en-US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ip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вв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uk-UA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uk-UA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ється</a:t>
            </a:r>
            <a:r>
              <a:rPr lang="uk-UA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укл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uk-UA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uk-UA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ним з м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uk-UA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uk-UA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нту</a:t>
            </a:r>
            <a:r>
              <a:rPr lang="uk-UA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uk-UA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ep</a:t>
            </a:r>
            <a:r>
              <a:rPr lang="uk-UA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uk-UA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ння</a:t>
            </a:r>
            <a:r>
              <a:rPr lang="uk-UA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uk-UA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uk-UA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uk-UA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ю, як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uk-UA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uk-UA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</a:t>
            </a:r>
            <a:r>
              <a:rPr lang="uk-UA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вил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uk-UA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</a:t>
            </a:r>
            <a:r>
              <a:rPr lang="uk-UA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uk-UA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зиц</a:t>
            </a:r>
            <a:r>
              <a:rPr lang="en-US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uk-UA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 </a:t>
            </a:r>
            <a:r>
              <a:rPr lang="uk-UA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укл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uk-UA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сти</a:t>
            </a:r>
            <a:r>
              <a:rPr lang="uk-UA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uk-UA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кий</a:t>
            </a:r>
            <a:r>
              <a:rPr lang="uk-UA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uk-UA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uk-UA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en-US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ip</a:t>
            </a:r>
            <a:r>
              <a:rPr lang="uk-UA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</a:t>
            </a:r>
            <a:r>
              <a:rPr lang="en-US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uk-UA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дп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uk-UA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en-US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uk-UA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en-US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 </a:t>
            </a:r>
            <a:r>
              <a:rPr lang="uk-UA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uk-UA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ийняття</a:t>
            </a:r>
            <a:r>
              <a:rPr lang="uk-UA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ц</a:t>
            </a:r>
            <a:r>
              <a:rPr lang="en-US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uk-UA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єї</a:t>
            </a:r>
            <a:r>
              <a:rPr lang="uk-UA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</a:t>
            </a:r>
            <a:r>
              <a:rPr lang="uk-UA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uk-UA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зиц</a:t>
            </a:r>
            <a:r>
              <a:rPr lang="en-US" sz="2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uk-UA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ї.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7B47E8C-1F0A-40EF-81C0-6BA51F14DE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71846" y="6356350"/>
            <a:ext cx="2743200" cy="365125"/>
          </a:xfrm>
        </p:spPr>
        <p:txBody>
          <a:bodyPr rtlCol="0"/>
          <a:lstStyle/>
          <a:p>
            <a:pPr rtl="0"/>
            <a:r>
              <a:rPr lang="ru-RU"/>
              <a:t>05.08.20ГГ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E6AF1E4-56E5-40D1-BBF3-E94672138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 rtlCol="0"/>
          <a:lstStyle/>
          <a:p>
            <a:pPr rtl="0"/>
            <a:fld id="{18D65601-5AE2-46FC-B138-694DDD2B510D}" type="slidenum">
              <a:rPr lang="ru-RU" smtClean="0"/>
              <a:pPr rtl="0"/>
              <a:t>6</a:t>
            </a:fld>
            <a:endParaRPr lang="ru-RU"/>
          </a:p>
        </p:txBody>
      </p:sp>
      <p:pic>
        <p:nvPicPr>
          <p:cNvPr id="4098" name="Picture 2" descr="Спеціальні форми електронної товарно-транспортної накладної| EDIN">
            <a:extLst>
              <a:ext uri="{FF2B5EF4-FFF2-40B4-BE49-F238E27FC236}">
                <a16:creationId xmlns:a16="http://schemas.microsoft.com/office/drawing/2014/main" id="{C742259C-7A78-EE68-AE4B-4A4EEFF22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455" y="2955681"/>
            <a:ext cx="9208286" cy="364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74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0C1DED5-CAB1-D0CC-0591-A4BF0D62FA4B}"/>
              </a:ext>
            </a:extLst>
          </p:cNvPr>
          <p:cNvSpPr/>
          <p:nvPr/>
        </p:nvSpPr>
        <p:spPr>
          <a:xfrm>
            <a:off x="1018005" y="5709360"/>
            <a:ext cx="10421519" cy="613380"/>
          </a:xfrm>
          <a:prstGeom prst="rect">
            <a:avLst/>
          </a:prstGeom>
          <a:solidFill>
            <a:srgbClr val="FFFF00"/>
          </a:solidFill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109" name="Прямая соединительная линия 108">
            <a:extLst>
              <a:ext uri="{FF2B5EF4-FFF2-40B4-BE49-F238E27FC236}">
                <a16:creationId xmlns:a16="http://schemas.microsoft.com/office/drawing/2014/main" id="{8347921B-775C-41FF-AD6F-5A1B2D382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755452"/>
            <a:ext cx="12192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C7B92578-BA63-47A9-A529-C8D672FC9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37290" y="0"/>
            <a:ext cx="0" cy="250952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бъект 16">
            <a:extLst>
              <a:ext uri="{FF2B5EF4-FFF2-40B4-BE49-F238E27FC236}">
                <a16:creationId xmlns:a16="http://schemas.microsoft.com/office/drawing/2014/main" id="{6668B644-7AFA-4167-9073-B9168870D23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18006" y="1042005"/>
            <a:ext cx="10893279" cy="1268810"/>
          </a:xfrm>
        </p:spPr>
        <p:txBody>
          <a:bodyPr rtlCol="0"/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i="1" kern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400" b="1" i="1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kern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електронного</a:t>
            </a:r>
            <a:r>
              <a:rPr lang="ru-RU" sz="2400" b="1" i="1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kern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документообігу</a:t>
            </a:r>
            <a:r>
              <a:rPr lang="ru-RU" sz="2400" b="1" i="1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kern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укладення</a:t>
            </a:r>
            <a:r>
              <a:rPr lang="ru-RU" sz="2400" b="1" i="1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kern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договорів</a:t>
            </a:r>
            <a:r>
              <a:rPr lang="ru-RU" sz="2400" b="1" i="1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kern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зазвичай</a:t>
            </a:r>
            <a:r>
              <a:rPr lang="ru-RU" sz="2400" b="1" i="1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kern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sz="2400" b="1" i="1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kern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кілька</a:t>
            </a:r>
            <a:r>
              <a:rPr lang="ru-RU" sz="2400" b="1" i="1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kern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етапів</a:t>
            </a:r>
            <a:r>
              <a:rPr lang="ru-RU" sz="2400" b="1" i="1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400" b="1" i="1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400" kern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Підготовка</a:t>
            </a:r>
            <a:r>
              <a:rPr lang="ru-RU" sz="24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sz="24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400" kern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Підписання</a:t>
            </a:r>
            <a:r>
              <a:rPr lang="ru-RU" sz="24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договору</a:t>
            </a:r>
            <a:endParaRPr lang="ru-RU" sz="2400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400" kern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Погодження</a:t>
            </a:r>
            <a:r>
              <a:rPr lang="ru-RU" sz="24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kern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схвалення</a:t>
            </a:r>
            <a:endParaRPr lang="ru-RU" sz="2400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400" kern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Зберігання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FC1AF4E-0518-0DF2-1DFB-553DEC1DB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4115" y="3646348"/>
            <a:ext cx="8927170" cy="18016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E62558-89DD-74A3-53BF-14117C99FEAD}"/>
              </a:ext>
            </a:extLst>
          </p:cNvPr>
          <p:cNvSpPr txBox="1"/>
          <p:nvPr/>
        </p:nvSpPr>
        <p:spPr>
          <a:xfrm>
            <a:off x="1228726" y="5815995"/>
            <a:ext cx="11296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Складенням яких документів супроводжуються товарні операції в оптовій торгівлі? </a:t>
            </a:r>
            <a:endParaRPr lang="x-none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06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16">
            <a:extLst>
              <a:ext uri="{FF2B5EF4-FFF2-40B4-BE49-F238E27FC236}">
                <a16:creationId xmlns:a16="http://schemas.microsoft.com/office/drawing/2014/main" id="{0F1944A9-FD87-4ADB-BC13-44BB7AD0F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832154" y="5105481"/>
            <a:ext cx="2981328" cy="523708"/>
          </a:xfr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rtl="0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ТТН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162CA056-1947-6E1D-CE87-EA76C9B3603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520069" y="1099929"/>
            <a:ext cx="4161183" cy="1754327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Е-ТТН 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є важливим кроком для забезпечення якісної </a:t>
            </a:r>
            <a:r>
              <a:rPr lang="uk-UA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цифровізації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та відмови від паперового документообігу в Україні</a:t>
            </a:r>
            <a:endParaRPr lang="uk-UA" sz="1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185299-CD2A-F0E9-9BEA-3FC75A3689BB}"/>
              </a:ext>
            </a:extLst>
          </p:cNvPr>
          <p:cNvSpPr txBox="1"/>
          <p:nvPr/>
        </p:nvSpPr>
        <p:spPr>
          <a:xfrm>
            <a:off x="6407176" y="3851546"/>
            <a:ext cx="427407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Цифровізація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процесів має стратегічне значення </a:t>
            </a:r>
            <a:r>
              <a:rPr lang="uk-UA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для євроінтеграційних 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процесів в Україні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uk-UA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50714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194AB131-F9C1-48DB-AD3A-5C074FBC4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8177" y="631627"/>
            <a:ext cx="10915645" cy="558819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>
              <a:latin typeface="Calibri Light" panose="020F0302020204030204" pitchFamily="34" charset="0"/>
            </a:endParaRPr>
          </a:p>
        </p:txBody>
      </p: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6AE9ED3E-A3FD-4FE3-BD8B-BC4B8C0205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803075" y="0"/>
            <a:ext cx="0" cy="2991173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бъект 9">
            <a:extLst>
              <a:ext uri="{FF2B5EF4-FFF2-40B4-BE49-F238E27FC236}">
                <a16:creationId xmlns:a16="http://schemas.microsoft.com/office/drawing/2014/main" id="{76A2679D-6071-424D-B3C5-5A49D6B5E46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12836" y="833366"/>
            <a:ext cx="7190235" cy="2652908"/>
          </a:xfrm>
        </p:spPr>
        <p:txBody>
          <a:bodyPr rtlCol="0"/>
          <a:lstStyle/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</a:t>
            </a:r>
            <a:r>
              <a:rPr lang="uk-UA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видкість обміну інформацією, адже чим швидше контрагенти можуть обмінятися документами, тим швидше можуть бути запущені інші бізнес процеси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uk-UA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Система допомагає виключити людський фактор, уникнути втрат, пошкоджень документів тощо.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uk-UA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Швидкість в ухваленні рішень, швидкість в отриманні коштів, швидкість в закритті угод.</a:t>
            </a:r>
            <a:endParaRPr lang="uk-UA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71F7A7-FCB0-4470-8152-34B616A9BD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ru-RU"/>
              <a:t>05.08.20ГГ</a:t>
            </a:r>
          </a:p>
        </p:txBody>
      </p:sp>
      <p:pic>
        <p:nvPicPr>
          <p:cNvPr id="7170" name="Picture 2" descr="Першу перевірку і поставку з ЕТТН завершено | EDIN">
            <a:extLst>
              <a:ext uri="{FF2B5EF4-FFF2-40B4-BE49-F238E27FC236}">
                <a16:creationId xmlns:a16="http://schemas.microsoft.com/office/drawing/2014/main" id="{799125FA-6F40-17F8-7AE5-7F2273D6E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622800"/>
            <a:ext cx="12192000" cy="3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02F1FB5-7D1F-332C-EC98-C0F5757CF1C8}"/>
              </a:ext>
            </a:extLst>
          </p:cNvPr>
          <p:cNvSpPr txBox="1"/>
          <p:nvPr/>
        </p:nvSpPr>
        <p:spPr>
          <a:xfrm>
            <a:off x="8014252" y="1804048"/>
            <a:ext cx="5593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Переваги впровадження Е-ТТН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26061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Custom 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8696B"/>
      </a:accent1>
      <a:accent2>
        <a:srgbClr val="95B8BF"/>
      </a:accent2>
      <a:accent3>
        <a:srgbClr val="BFD4D9"/>
      </a:accent3>
      <a:accent4>
        <a:srgbClr val="5B4839"/>
      </a:accent4>
      <a:accent5>
        <a:srgbClr val="C3A398"/>
      </a:accent5>
      <a:accent6>
        <a:srgbClr val="CA553E"/>
      </a:accent6>
      <a:hlink>
        <a:srgbClr val="0563C1"/>
      </a:hlink>
      <a:folHlink>
        <a:srgbClr val="954F72"/>
      </a:folHlink>
    </a:clrScheme>
    <a:fontScheme name="Custom 30">
      <a:majorFont>
        <a:latin typeface="Tisa Offc Serif Pro"/>
        <a:ea typeface=""/>
        <a:cs typeface=""/>
      </a:majorFont>
      <a:minorFont>
        <a:latin typeface="Univer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58958505_TF78544816_Win32" id="{D73768FF-C8B1-4929-869F-9415BCA6007F}" vid="{6766D552-6124-4E00-B4D9-BC515669020D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1DE3569-F02A-48B1-8F6E-F11E8BF870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AC34B31-7353-4357-814E-0E5916A110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9B3369-3F0F-499C-9EE7-8EC46B6E8A79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71af3243-3dd4-4a8d-8c0d-dd76da1f02a5"/>
    <ds:schemaRef ds:uri="230e9df3-be65-4c73-a93b-d1236ebd677e"/>
    <ds:schemaRef ds:uri="16c05727-aa75-4e4a-9b5f-8a80a1165891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sharepoint/v3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Современная презентация для конференции</Template>
  <TotalTime>3049</TotalTime>
  <Words>679</Words>
  <Application>Microsoft Office PowerPoint</Application>
  <PresentationFormat>Широкий екран</PresentationFormat>
  <Paragraphs>69</Paragraphs>
  <Slides>13</Slides>
  <Notes>11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24" baseType="lpstr">
      <vt:lpstr>Arial</vt:lpstr>
      <vt:lpstr>Calibri</vt:lpstr>
      <vt:lpstr>Calibri Light</vt:lpstr>
      <vt:lpstr>Roboto</vt:lpstr>
      <vt:lpstr>Symbol</vt:lpstr>
      <vt:lpstr>Times New Roman</vt:lpstr>
      <vt:lpstr>Tisa Offc Serif Pro</vt:lpstr>
      <vt:lpstr>Univers Light</vt:lpstr>
      <vt:lpstr>Univers LT Std 45 Light</vt:lpstr>
      <vt:lpstr>Wingdings</vt:lpstr>
      <vt:lpstr>Тема Office</vt:lpstr>
      <vt:lpstr>«Електронний документообіг на підприємствах оптової торгівлі : сучасні реалії та перспективи»</vt:lpstr>
      <vt:lpstr>Закон України Про електронні документи електронний документообіг  </vt:lpstr>
      <vt:lpstr>Презентація PowerPoint</vt:lpstr>
      <vt:lpstr>Системи електронного документообігу</vt:lpstr>
      <vt:lpstr>Презентація PowerPoint</vt:lpstr>
      <vt:lpstr>Договір        купівлі-продажу </vt:lpstr>
      <vt:lpstr>Презентація PowerPoint</vt:lpstr>
      <vt:lpstr>Електронні ТТН</vt:lpstr>
      <vt:lpstr>Презентація PowerPoint</vt:lpstr>
      <vt:lpstr>Презентація PowerPoint</vt:lpstr>
      <vt:lpstr>Перешкоди на шляху до Е-ТТН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«Електронний документообіг на підприємтсвах оптової торгівлі : сучасні реалії та перспективи»</dc:title>
  <dc:creator>Darya Dundar</dc:creator>
  <cp:lastModifiedBy>Кузуб Михайло Віталійович</cp:lastModifiedBy>
  <cp:revision>2</cp:revision>
  <dcterms:created xsi:type="dcterms:W3CDTF">2023-11-04T11:39:43Z</dcterms:created>
  <dcterms:modified xsi:type="dcterms:W3CDTF">2023-11-23T14:28:21Z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