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7" r:id="rId5"/>
    <p:sldId id="260" r:id="rId6"/>
    <p:sldId id="261" r:id="rId7"/>
    <p:sldId id="262" r:id="rId8"/>
    <p:sldId id="263" r:id="rId9"/>
    <p:sldId id="258" r:id="rId10"/>
    <p:sldId id="264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01B5-719C-4AE8-A5D6-5FBE04F875D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645B-F761-4665-88A5-2EF1AE28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B0C1-C3F7-454B-846C-2A57EF455357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6634-6DC3-46BC-9D56-E9884081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6B9E-8A55-43EB-9177-6F4874C6270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04A9-15C2-42BB-B817-C5D9D039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1EE8-BF82-4898-97C9-352B8574703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5127-4BB9-4503-881D-C2232790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14F3-3A1A-4F98-973D-4823F4AF71A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3B09-9305-481F-BB74-AD6422C3B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B004-DF93-4633-8B38-38CDB6AEE90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52B9-D264-4405-8D18-232DD804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930A-EED1-4BC7-A17D-EF656ACCB09D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700A-FA55-4D2A-A6EF-F7571B00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58DA-FDBD-4E01-A0EE-BBAB2B25AE0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1EC7-3CB3-4BF8-8BFD-16659F67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9679-AB38-4DE0-AD7B-6C47F81DD0F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6ACD-F96B-4E3C-A1D6-3524B7AF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BEC2-7371-43E4-B3F2-B13DCB556BF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AEF0-ABE0-4CD9-ACB3-8CA9B322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9F95-0E2E-4CEE-A7F0-2D9539D4E58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7FEB-B196-415D-9F36-2E0A184F9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3164-0EB8-4EFD-907D-BEBD38692A5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B1BC-F076-4C1A-AD44-BC1F2999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EA62-A0F6-41E8-B25D-A64BA39C99BB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0B34-C31C-4E4A-AC2A-F25103FDC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B344-E312-4225-80D1-CD20C923D24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8D5A-4459-4132-B7EE-DB74C044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572A-BCC4-4FBE-B1C2-6355E3C307A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64B1-0DE5-428C-B2BD-5AFE0ED63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CDF9-C183-4993-B467-322FAB17493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0D16-C214-471D-80E5-FA130BB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4CCCF3-CB97-471F-8058-3CCA67E4AC2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6A25205-B181-4A04-85FA-980564AE3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1" r:id="rId12"/>
    <p:sldLayoutId id="2147483667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Достопримечательности Кубы: Топ-25 (МНОГО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3600" y="-1104900"/>
            <a:ext cx="13987463" cy="90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87700" y="2452688"/>
            <a:ext cx="6423025" cy="14493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uk-UA" sz="4800" i="1" smtClean="0">
                <a:latin typeface="Times New Roman" pitchFamily="18" charset="0"/>
              </a:rPr>
              <a:t>Презентація на тему</a:t>
            </a:r>
            <a:r>
              <a:rPr lang="uk-UA" sz="4800" smtClean="0"/>
              <a:t> </a:t>
            </a:r>
            <a:br>
              <a:rPr lang="uk-UA" sz="4800" smtClean="0"/>
            </a:br>
            <a:r>
              <a:rPr lang="en-US" sz="4800" smtClean="0"/>
              <a:t>“</a:t>
            </a:r>
            <a:r>
              <a:rPr lang="uk-UA" sz="4800" i="1" smtClean="0"/>
              <a:t>Друга іноземна мова</a:t>
            </a:r>
            <a:r>
              <a:rPr lang="en-US" sz="4800" i="1" smtClean="0"/>
              <a:t> (español)”</a:t>
            </a:r>
            <a:endParaRPr lang="ru-RU" sz="4800" i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424488" y="2566988"/>
            <a:ext cx="5913437" cy="1320800"/>
          </a:xfrm>
        </p:spPr>
        <p:txBody>
          <a:bodyPr/>
          <a:lstStyle/>
          <a:p>
            <a:pPr algn="ctr" eaLnBrk="1" hangingPunct="1"/>
            <a:r>
              <a:rPr lang="uk-UA" i="1" smtClean="0">
                <a:latin typeface="Times New Roman" pitchFamily="18" charset="0"/>
              </a:rPr>
              <a:t>Дякую за увагу !</a:t>
            </a:r>
            <a:br>
              <a:rPr lang="uk-UA" i="1" smtClean="0">
                <a:latin typeface="Times New Roman" pitchFamily="18" charset="0"/>
              </a:rPr>
            </a:br>
            <a:r>
              <a:rPr lang="en-US" i="1" smtClean="0">
                <a:latin typeface="Times New Roman" pitchFamily="18" charset="0"/>
              </a:rPr>
              <a:t>Gracias por su atención !</a:t>
            </a:r>
            <a:r>
              <a:rPr lang="en-US" smtClean="0"/>
              <a:t>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23863" y="6211888"/>
            <a:ext cx="8596312" cy="541337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</a:rPr>
              <a:t>Презентацію зробила Михайленко М.А.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27651" name="Content Placeholder 4" descr="A person walking down a sidewalk&#10;&#10;Description automatically generated"/>
          <p:cNvPicPr>
            <a:picLocks noChangeAspect="1"/>
          </p:cNvPicPr>
          <p:nvPr/>
        </p:nvPicPr>
        <p:blipFill>
          <a:blip r:embed="rId2"/>
          <a:srcRect r="2" b="6033"/>
          <a:stretch>
            <a:fillRect/>
          </a:stretch>
        </p:blipFill>
        <p:spPr bwMode="auto">
          <a:xfrm>
            <a:off x="573088" y="295275"/>
            <a:ext cx="4113212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617538"/>
            <a:ext cx="7837487" cy="574675"/>
          </a:xfrm>
          <a:solidFill>
            <a:schemeClr val="accent1">
              <a:lumMod val="20000"/>
              <a:lumOff val="80000"/>
            </a:schemeClr>
          </a:solidFill>
          <a:extLst/>
        </p:spPr>
        <p:txBody>
          <a:bodyPr lIns="0" tIns="-17457" rIns="0" bIns="-17457" anchor="ctr">
            <a:spAutoFit/>
          </a:bodyPr>
          <a:lstStyle/>
          <a:p>
            <a:pPr defTabSz="914400">
              <a:defRPr/>
            </a:pPr>
            <a:r>
              <a:rPr lang="ru-RU" altLang="ru-RU" sz="2000" b="1" smtClean="0">
                <a:latin typeface="Times New Roman" pitchFamily="18" charset="0"/>
              </a:rPr>
              <a:t>Предмет</a:t>
            </a:r>
            <a:r>
              <a:rPr lang="uk-UA" altLang="ru-RU" sz="2000" b="1" smtClean="0">
                <a:latin typeface="Times New Roman" pitchFamily="18" charset="0"/>
              </a:rPr>
              <a:t>ом</a:t>
            </a:r>
            <a:r>
              <a:rPr lang="ru-RU" altLang="ru-RU" sz="2000" b="1" smtClean="0">
                <a:latin typeface="Times New Roman" pitchFamily="18" charset="0"/>
              </a:rPr>
              <a:t> дослідження</a:t>
            </a:r>
            <a:r>
              <a:rPr lang="ru-RU" altLang="ru-RU" sz="2000" smtClean="0">
                <a:latin typeface="Times New Roman" pitchFamily="18" charset="0"/>
              </a:rPr>
              <a:t> </a:t>
            </a:r>
            <a:r>
              <a:rPr lang="uk-UA" altLang="ru-RU" sz="2000" smtClean="0">
                <a:latin typeface="Times New Roman" pitchFamily="18" charset="0"/>
              </a:rPr>
              <a:t>є дисципліна «Друга іноземна мова (іспанська)» лексична, граматична та фонетична складові мови.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77863" y="1312863"/>
            <a:ext cx="8732837" cy="695325"/>
          </a:xfrm>
          <a:solidFill>
            <a:schemeClr val="accent1">
              <a:lumMod val="20000"/>
              <a:lumOff val="80000"/>
            </a:schemeClr>
          </a:solidFill>
          <a:extLst/>
        </p:spPr>
        <p:txBody>
          <a:bodyPr lIns="0" tIns="-17457" rIns="0" bIns="-17457" anchor="ctr">
            <a:spAutoFit/>
          </a:bodyPr>
          <a:lstStyle/>
          <a:p>
            <a:pPr marL="0" indent="0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smtClean="0">
                <a:latin typeface="Times New Roman" pitchFamily="18" charset="0"/>
              </a:rPr>
              <a:t>Актуальність теми</a:t>
            </a:r>
            <a:r>
              <a:rPr lang="ru-RU" altLang="ru-RU" sz="2400" i="1" smtClean="0">
                <a:latin typeface="Times New Roman" pitchFamily="18" charset="0"/>
              </a:rPr>
              <a:t> дослідження</a:t>
            </a:r>
            <a:r>
              <a:rPr lang="ru-RU" altLang="ru-RU" sz="2400" b="1" i="1" smtClean="0">
                <a:latin typeface="Times New Roman" pitchFamily="18" charset="0"/>
              </a:rPr>
              <a:t> </a:t>
            </a:r>
            <a:r>
              <a:rPr lang="ru-RU" altLang="ru-RU" sz="2400" i="1" smtClean="0">
                <a:latin typeface="Times New Roman" pitchFamily="18" charset="0"/>
              </a:rPr>
              <a:t>обумовлена тим, що </a:t>
            </a:r>
            <a:r>
              <a:rPr lang="uk-UA" altLang="ru-RU" sz="2400" i="1" smtClean="0">
                <a:latin typeface="Times New Roman" pitchFamily="18" charset="0"/>
              </a:rPr>
              <a:t>іспанська мова є однією з найбажаніших мов для вивчення серед студетів.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2435" y="2381384"/>
            <a:ext cx="5005791" cy="333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6978" y="2273809"/>
            <a:ext cx="4529100" cy="2901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2" descr="C:\Users\Admin\Desktop\мексика\mx_index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6688" y="3594100"/>
            <a:ext cx="41433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Admin\Desktop\мексика\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2450" y="479425"/>
            <a:ext cx="25463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6850" y="261938"/>
            <a:ext cx="7158038" cy="12636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mtClean="0"/>
              <a:t> </a:t>
            </a:r>
            <a:r>
              <a:rPr lang="uk-UA" i="1" smtClean="0">
                <a:latin typeface="Times New Roman" pitchFamily="18" charset="0"/>
              </a:rPr>
              <a:t>По-перше, </a:t>
            </a:r>
            <a:r>
              <a:rPr lang="ru-RU" i="1" smtClean="0">
                <a:latin typeface="Times New Roman" pitchFamily="18" charset="0"/>
              </a:rPr>
              <a:t>це глобальна мова</a:t>
            </a:r>
            <a:r>
              <a:rPr lang="uk-UA" i="1" smtClean="0">
                <a:latin typeface="Times New Roman" pitchFamily="18" charset="0"/>
              </a:rPr>
              <a:t>. </a:t>
            </a:r>
            <a:r>
              <a:rPr lang="ru-RU" i="1" smtClean="0">
                <a:latin typeface="Times New Roman" pitchFamily="18" charset="0"/>
              </a:rPr>
              <a:t>Іспанська мова є третьою за поширеністю мовою у світі і найпоширенішою мовою на амреканському континенті. Це офіційна в Іспанії, більшості країн Центральної і Південної Америки, навіть деяких країнах Карибського басейну.</a:t>
            </a:r>
            <a:r>
              <a:rPr lang="uk-UA" i="1" smtClean="0">
                <a:latin typeface="Times New Roman" pitchFamily="18" charset="0"/>
              </a:rPr>
              <a:t> Це корисна мова для ведення бізнесу з іспанськими або латиноамериканськими фірмами і відмінний спосіб зміцнити своє резюме та поліпшити свої кар'єрні перспективи. В одних тільки Сполучених Штатах налічується більше 50 мільйонів чоловік, які говорять іспанською в якості рідної або другої мови.</a:t>
            </a:r>
            <a:endParaRPr lang="ru-RU" i="1" smtClean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25" y="3159847"/>
            <a:ext cx="4437057" cy="295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059" y="56333"/>
            <a:ext cx="4183425" cy="2785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5035550" y="3260725"/>
            <a:ext cx="5251450" cy="5191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000" dirty="0" smtClean="0">
                <a:solidFill>
                  <a:srgbClr val="222222"/>
                </a:solidFill>
                <a:latin typeface="inherit"/>
              </a:rPr>
              <a:t> _____ </a:t>
            </a:r>
            <a:r>
              <a:rPr lang="uk-UA" altLang="ru-RU" sz="2000" dirty="0">
                <a:solidFill>
                  <a:srgbClr val="222222"/>
                </a:solidFill>
                <a:latin typeface="inherit"/>
              </a:rPr>
              <a:t>________ ____  _ ___ ___________ ________ _________ ______ ___  _____ _ _____ ______     ______ ________ __ _________ ____ _ ________ _ ____ _ ________  ______________ ______ _______  ________ _ _______  _______</a:t>
            </a:r>
            <a:endParaRPr lang="uk-UA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5" name="Объект 2"/>
          <p:cNvSpPr>
            <a:spLocks/>
          </p:cNvSpPr>
          <p:nvPr/>
        </p:nvSpPr>
        <p:spPr bwMode="auto">
          <a:xfrm>
            <a:off x="5035550" y="3260725"/>
            <a:ext cx="5251450" cy="519113"/>
          </a:xfrm>
          <a:prstGeom prst="rect">
            <a:avLst/>
          </a:prstGeom>
          <a:solidFill>
            <a:srgbClr val="DFF5F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uk-UA" i="1">
                <a:solidFill>
                  <a:srgbClr val="404040"/>
                </a:solidFill>
                <a:latin typeface="Times New Roman" pitchFamily="18" charset="0"/>
              </a:rPr>
              <a:t>По-друге, її </a:t>
            </a:r>
            <a:r>
              <a:rPr lang="ru-RU" i="1">
                <a:solidFill>
                  <a:srgbClr val="404040"/>
                </a:solidFill>
                <a:latin typeface="Times New Roman" pitchFamily="18" charset="0"/>
              </a:rPr>
              <a:t>легко вивчати і легко почати говорити швидко</a:t>
            </a:r>
            <a:r>
              <a:rPr lang="uk-UA" i="1">
                <a:solidFill>
                  <a:srgbClr val="404040"/>
                </a:solidFill>
                <a:latin typeface="Times New Roman" pitchFamily="18" charset="0"/>
              </a:rPr>
              <a:t>. Іспанська мова є однією з найпростіших мов для тих, хто вже розмовляє англійською мовою. </a:t>
            </a:r>
            <a:r>
              <a:rPr lang="ru-RU" i="1">
                <a:solidFill>
                  <a:srgbClr val="404040"/>
                </a:solidFill>
                <a:latin typeface="Times New Roman" pitchFamily="18" charset="0"/>
              </a:rPr>
              <a:t>Грамматика та вимова відрізняються від англійської, але є простішими та більш послідовними. Через те, що англійська мова перейняла майже 30% свого словника з латинської мови, ви відразу впізнаєте і зрозумієте багато іспанських слів, що мають однакові корені.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 descr="Испания — всё, что нужно знать туристу о королевстве Испания для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6" name="AutoShape 5" descr="В каком регионе Испании лучше всего купить недвижимость? - Hayat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AutoShape 6" descr="В каком регионе Испании лучше всего купить недвижимость? - Hayat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7" descr="ИСПАНИЯ | Барселона — город контрастов | СТРАННИК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8" descr="Альгамбра в Гранаде, Испания! | Новости туризма и компании Роза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9" descr="Альгамбра в Гранаде, Испания! | Новости туризма и компании Роза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0" descr="Достопримечательности Испании: Топ-25 (МНОГО ФОТО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11" descr="Достопримечательности Испании: Топ-25 (МНОГО ФОТО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12" descr="Альгамбра в Гранаде, Испания! | Новости туризма и компании Роза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13" descr="Альгамбра, Гранада, Испания | uaTraveller.com 202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14" descr="Дворец Альгамбра. Гранада - Инкомартур 93 - Туроператор, Мастер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15" descr="Севілья |Іспанія| - все про місто, пам'ятки та фото Севільї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16" descr="Севілья |Іспанія| - все про місто, пам'ятки та фото Севільї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AutoShape 17" descr="Севілья |Іспанія| - все про місто, пам'ятки та фото Севільї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AutoShape 18" descr="Туры в ИСПАНИЮ ▷ ▷ цены на отдых 2020: купить горящие путевки о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AutoShape 19" descr="Туры в ИСПАНИЮ ▷ ▷ цены на отдых 2020: купить горящие путевки о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20" descr="Испания глазами европейцев: испанцы работают больше, но получаю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AutoShape 21" descr="Испания глазами европейцев: испанцы работают больше, но получаю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AutoShape 22" descr="Танец фламенко в Испании&quot; — card of the user Игорь Волков in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AutoShape 23" descr="Танец фламенко в Испании&quot; — card of the user Игорь Волков in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AutoShape 24" descr="Танец фламенко в Испании&quot; — card of the user Игорь Волков in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26" name="Picture 25" descr="Туры в Испанию - стоимость отдыха в Исп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8" y="39497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AutoShape 26" descr="spain3-118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AutoShape 27" descr="spain3-118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9" name="AutoShape 28" descr="Испани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0" name="AutoShape 29" descr="Испани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1" name="AutoShape 30" descr="Испания - Неделя отдыха клуб Абсолют, клубный отдых Absolut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2" name="AutoShape 31" descr="Испания-Португалия на авто — DRIVE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3" name="AutoShape 32" descr="Испания-Португалия на авто — DRIVE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34" name="Picture 33" descr="Чем известна Испания? | Мир невидим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75" y="0"/>
            <a:ext cx="2857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AutoShape 34" descr="Как украинцам открыть бизнес в Испании ⋆ ІА &quot;ЄУРАБОТА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6" name="AutoShape 35" descr="Как украинцам открыть бизнес в Испании ⋆ ІА &quot;ЄУРАБОТА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37" name="Picture 36" descr="Экспедиция в Перу в июне: Мачу-Пикчу, Лима, о-ва Бальестас, полет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638" y="1509713"/>
            <a:ext cx="3656012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6850" y="261938"/>
            <a:ext cx="7158038" cy="12636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mtClean="0"/>
              <a:t> </a:t>
            </a:r>
            <a:r>
              <a:rPr lang="uk-UA" sz="2000" i="1" smtClean="0">
                <a:latin typeface="Times New Roman" pitchFamily="18" charset="0"/>
              </a:rPr>
              <a:t>По-третє, </a:t>
            </a:r>
            <a:r>
              <a:rPr lang="ru-RU" sz="2000" i="1" smtClean="0">
                <a:latin typeface="Times New Roman" pitchFamily="18" charset="0"/>
              </a:rPr>
              <a:t>вивчення іспанської мови </a:t>
            </a:r>
            <a:r>
              <a:rPr lang="uk-UA" sz="2000" i="1" smtClean="0">
                <a:latin typeface="Times New Roman" pitchFamily="18" charset="0"/>
              </a:rPr>
              <a:t>може </a:t>
            </a:r>
            <a:r>
              <a:rPr lang="ru-RU" sz="2000" i="1" smtClean="0">
                <a:latin typeface="Times New Roman" pitchFamily="18" charset="0"/>
              </a:rPr>
              <a:t>допомо</a:t>
            </a:r>
            <a:r>
              <a:rPr lang="uk-UA" sz="2000" i="1" smtClean="0">
                <a:latin typeface="Times New Roman" pitchFamily="18" charset="0"/>
              </a:rPr>
              <a:t>гти</a:t>
            </a:r>
            <a:r>
              <a:rPr lang="ru-RU" sz="2000" i="1" smtClean="0">
                <a:latin typeface="Times New Roman" pitchFamily="18" charset="0"/>
              </a:rPr>
              <a:t> в кар'єрі</a:t>
            </a:r>
            <a:r>
              <a:rPr lang="uk-UA" sz="2000" i="1" smtClean="0">
                <a:latin typeface="Times New Roman" pitchFamily="18" charset="0"/>
              </a:rPr>
              <a:t>. У зв’язку з величезною кількістю латиноамериканського населення в США і процвітанням латиноамериканської економіки за межами США, роботодавці відчайдушно шукають людей, які говорять іспанською. Існує величезний попит навіть в Україні на іспаномовних робітників серед них робота в ЗМІ, серед багатьох інших позицій.</a:t>
            </a:r>
            <a:endParaRPr lang="ru-RU" sz="2000" i="1" smtClean="0">
              <a:latin typeface="Times New Roman" pitchFamily="18" charset="0"/>
            </a:endParaRPr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396875" y="2841625"/>
            <a:ext cx="5930900" cy="5191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000" dirty="0" smtClean="0">
                <a:solidFill>
                  <a:srgbClr val="222222"/>
                </a:solidFill>
                <a:latin typeface="inherit"/>
              </a:rPr>
              <a:t> _____ </a:t>
            </a:r>
            <a:r>
              <a:rPr lang="uk-UA" altLang="ru-RU" sz="2000" dirty="0">
                <a:solidFill>
                  <a:srgbClr val="222222"/>
                </a:solidFill>
                <a:latin typeface="inherit"/>
              </a:rPr>
              <a:t>________ ____  _ ___ ___________ ________ _________ ______ ___  _____ _ _____ ______     ______ ________ __ _________ ____ _ ________ _ ____ _ ________  ______________ ______ _______  ________ _ _______  _______</a:t>
            </a:r>
            <a:endParaRPr lang="uk-UA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40" name="Объект 2"/>
          <p:cNvSpPr>
            <a:spLocks/>
          </p:cNvSpPr>
          <p:nvPr/>
        </p:nvSpPr>
        <p:spPr bwMode="auto">
          <a:xfrm>
            <a:off x="396875" y="2841625"/>
            <a:ext cx="5930900" cy="519113"/>
          </a:xfrm>
          <a:prstGeom prst="rect">
            <a:avLst/>
          </a:prstGeom>
          <a:solidFill>
            <a:srgbClr val="DFF5F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uk-UA" sz="2000" i="1">
                <a:solidFill>
                  <a:srgbClr val="404040"/>
                </a:solidFill>
                <a:latin typeface="Times New Roman" pitchFamily="18" charset="0"/>
              </a:rPr>
              <a:t>По-четверте, </a:t>
            </a:r>
            <a:r>
              <a:rPr lang="ru-RU" sz="2000" i="1">
                <a:solidFill>
                  <a:srgbClr val="404040"/>
                </a:solidFill>
                <a:latin typeface="Times New Roman" pitchFamily="18" charset="0"/>
              </a:rPr>
              <a:t>мова відкриє світ туристичних напрямків</a:t>
            </a:r>
            <a:r>
              <a:rPr lang="uk-UA" sz="2000" i="1">
                <a:solidFill>
                  <a:srgbClr val="404040"/>
                </a:solidFill>
                <a:latin typeface="Times New Roman" pitchFamily="18" charset="0"/>
              </a:rPr>
              <a:t>. Існує близько 329 мільйонів носіїв іспанської мови в світі, і вони населяють одні з найкрутіших місць у світі. М</a:t>
            </a:r>
            <a:r>
              <a:rPr lang="ru-RU" sz="2000" i="1">
                <a:solidFill>
                  <a:srgbClr val="404040"/>
                </a:solidFill>
                <a:latin typeface="Times New Roman" pitchFamily="18" charset="0"/>
              </a:rPr>
              <a:t>ож</a:t>
            </a:r>
            <a:r>
              <a:rPr lang="uk-UA" sz="2000" i="1">
                <a:solidFill>
                  <a:srgbClr val="404040"/>
                </a:solidFill>
                <a:latin typeface="Times New Roman" pitchFamily="18" charset="0"/>
              </a:rPr>
              <a:t>на</a:t>
            </a:r>
            <a:r>
              <a:rPr lang="ru-RU" sz="2000" i="1">
                <a:solidFill>
                  <a:srgbClr val="404040"/>
                </a:solidFill>
                <a:latin typeface="Times New Roman" pitchFamily="18" charset="0"/>
              </a:rPr>
              <a:t> залишити позаду туристичні курорти Канкун і оглянути тисячі миль дешевих і красивих латиноамериканських міст, пляжів та стежок.</a:t>
            </a:r>
            <a:r>
              <a:rPr lang="uk-UA" sz="2000" i="1">
                <a:solidFill>
                  <a:srgbClr val="404040"/>
                </a:solidFill>
                <a:latin typeface="Times New Roman" pitchFamily="18" charset="0"/>
              </a:rPr>
              <a:t> Венесуела, наприклад, має найдовшу берегову лінію Карибського моря серед усіх держав і є однією з найбільш мегарізноманітних країн на планеті, більше ніж 40 відсотків території якої перебуває під охороною. </a:t>
            </a:r>
            <a:endParaRPr lang="ru-RU" sz="2000" i="1">
              <a:solidFill>
                <a:srgbClr val="40404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b="1" i="1" smtClean="0">
                <a:latin typeface="Times New Roman" pitchFamily="18" charset="0"/>
              </a:rPr>
              <a:t>Метою проекту є дослідження</a:t>
            </a:r>
            <a:r>
              <a:rPr lang="uk-UA" sz="2000" i="1" smtClean="0">
                <a:latin typeface="Times New Roman" pitchFamily="18" charset="0"/>
              </a:rPr>
              <a:t> питань, що стосуються вивчення дисципліни «Друга іноземна мова (іспанська)» -  навчити здобувачів вищої освіти ступеня «бакалавр» іншомовному міжкультурному спілкуванню в типових комунікативних сферах та ситуаціях, релевантних для їхнього </a:t>
            </a:r>
            <a:r>
              <a:rPr lang="en-US" sz="2000" i="1" smtClean="0">
                <a:latin typeface="Times New Roman" pitchFamily="18" charset="0"/>
              </a:rPr>
              <a:t/>
            </a:r>
            <a:br>
              <a:rPr lang="en-US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контингенту, і в межах передбаченої програмою тематики.</a:t>
            </a:r>
            <a:r>
              <a:rPr lang="uk-UA" sz="3200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endParaRPr lang="ru-RU" sz="320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5245" y="2778086"/>
            <a:ext cx="4015493" cy="2686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2" descr="C:\Users\Admin\Desktop\мексика\1326550501_meks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2914650"/>
            <a:ext cx="36036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8" descr="Espagne : Madrid interdit formellement la circulation des voitures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10" descr="Espagne : Madrid interdit formellement la circulation des voitures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12" descr="The Vanderlust, Маршрут дня: Мадрид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AutoShape 14" descr="43-й Мадридский марафон и полумарафон (EDP Rock 'n' Roll Madri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AutoShape 16" descr="Мадрид – всё о столице Испании | Мировой туризм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AutoShape 18" descr="Прямые рейсы в Мадрид из Киева и Львова от €85 в две стороны! -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AutoShape 20" descr="Аудиогид Мадрид - TravelMat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AutoShape 22" descr="Мадрид в мае: отдых и погода в Мадриде (Испания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40" name="Picture 24" descr="Мадрид (Madrid) – это крупнейший город и столица Испа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475" y="4629150"/>
            <a:ext cx="33131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6" descr="Мадрид - город страсти и нежности - Статьи на 100 дор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8600" y="70485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AutoShape 28" descr="Город Мадрид, Испани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43" name="Picture 30" descr="Город Мадрид, Испа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0538" y="2381250"/>
            <a:ext cx="31702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b="1" i="1" smtClean="0">
                <a:latin typeface="Times New Roman" pitchFamily="18" charset="0"/>
              </a:rPr>
              <a:t>Задачами дослідження</a:t>
            </a:r>
            <a:r>
              <a:rPr lang="uk-UA" sz="2000" i="1" smtClean="0">
                <a:latin typeface="Times New Roman" pitchFamily="18" charset="0"/>
              </a:rPr>
              <a:t> є розробка проекту та методичного забезпечення : 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Програма та Робоча програма; 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Силабус дисципліни; 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Сценарій практичного заняття з використанням сучастих методів навчання (тренінг);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 Екзаменаційний білет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Специфіка проведення занять у дистанційній формі;</a:t>
            </a:r>
            <a:br>
              <a:rPr lang="uk-UA" sz="2000" i="1" smtClean="0">
                <a:latin typeface="Times New Roman" pitchFamily="18" charset="0"/>
              </a:rPr>
            </a:br>
            <a:r>
              <a:rPr lang="uk-UA" sz="2000" i="1" smtClean="0">
                <a:latin typeface="Times New Roman" pitchFamily="18" charset="0"/>
              </a:rPr>
              <a:t>Пропозиції щодо удосконалення дистанційного навчання в КНТЕУ.</a:t>
            </a:r>
            <a:endParaRPr lang="ru-RU" sz="2000" i="1" smtClean="0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2600" y="3236913"/>
            <a:ext cx="7708900" cy="1184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-17457" rIns="0" bIns="-17457" anchor="ctr">
            <a:spAutoFit/>
          </a:bodyPr>
          <a:lstStyle/>
          <a:p>
            <a:pPr defTabSz="914400" eaLnBrk="0" hangingPunct="0">
              <a:defRPr/>
            </a:pPr>
            <a:r>
              <a:rPr lang="uk-UA" altLang="ru-RU" sz="2000" b="1" i="1">
                <a:latin typeface="Times New Roman" pitchFamily="18" charset="0"/>
              </a:rPr>
              <a:t>Завданням дослідження</a:t>
            </a:r>
            <a:r>
              <a:rPr lang="uk-UA" altLang="ru-RU" sz="2000" i="1">
                <a:latin typeface="Times New Roman" pitchFamily="18" charset="0"/>
              </a:rPr>
              <a:t> є вивчення дисципліни та формування і розвиток у здобувачів вищої освіти ступеня «бакалавр» міжкультурної комунікативної компетентності, яка містить такі компоненти:</a:t>
            </a:r>
          </a:p>
        </p:txBody>
      </p:sp>
      <p:pic>
        <p:nvPicPr>
          <p:cNvPr id="23555" name="Picture 3" descr="C:\Users\Admin\Desktop\мексика\acte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138" y="261938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Admin\Desktop\мексика\mexic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668588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Admin\Desktop\мексика\Красочная_Мекс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4597400"/>
            <a:ext cx="270668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Admin\Desktop\мексика\A30_17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" y="4595813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Content Placeholder 4" descr="A view of a snow covered mountain&#10;&#10;Description automatically generat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350" y="4491038"/>
            <a:ext cx="3573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b="1" i="1" smtClean="0">
                <a:latin typeface="Times New Roman" pitchFamily="18" charset="0"/>
              </a:rPr>
              <a:t>мовна компетентність</a:t>
            </a:r>
            <a:r>
              <a:rPr lang="uk-UA" sz="2000" i="1" smtClean="0">
                <a:latin typeface="Times New Roman" pitchFamily="18" charset="0"/>
              </a:rPr>
              <a:t>: засвоєння фонетичного, граматичного, лексичного матеріалу в межах передбаченої програмою тематики, необхідного для реалізації комунікативного наміру у відповідних сферах та ситуаціях спілкування; розвиток уміння та навичок читання адаптованих та оригінальних текстів, здатності точно та адекватно розуміти текст;</a:t>
            </a:r>
            <a:endParaRPr lang="ru-RU" sz="2000" i="1" smtClean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2281238"/>
            <a:ext cx="7131050" cy="1936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uk-UA" sz="2000" b="1" i="1" smtClean="0">
                <a:latin typeface="Times New Roman" pitchFamily="18" charset="0"/>
              </a:rPr>
              <a:t>мовленнєва компетентність</a:t>
            </a:r>
            <a:r>
              <a:rPr lang="uk-UA" sz="2000" i="1" smtClean="0">
                <a:latin typeface="Times New Roman" pitchFamily="18" charset="0"/>
              </a:rPr>
              <a:t>: розвиток умінь і навичок монологічного, діалогічного та писемного мовлення; формування у  здобувачів вищої освіти ступеня «бакалавр» в релевантній комунікативній ситуації мовленнєвої поведінки; формування уміння сприймати та розуміти монологічні та діалогічні висловлювання носіїв мови в межах соціально-побутової, сімейної, соціально-культурної тематики в середньому темпі мовлення;</a:t>
            </a:r>
            <a:endParaRPr lang="ru-RU" sz="2000" i="1" smtClean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0068" y="2657697"/>
            <a:ext cx="2852348" cy="313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Admin\Desktop\мексика\9389737_4d493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3629">
            <a:off x="9245600" y="-482600"/>
            <a:ext cx="22733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Admin\Desktop\мексика\show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150" y="5011738"/>
            <a:ext cx="36290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Content Placeholder 4" descr="A canyon with a mountain in the background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3" y="5051425"/>
            <a:ext cx="27257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b="1" i="1" smtClean="0">
                <a:latin typeface="Times New Roman" pitchFamily="18" charset="0"/>
              </a:rPr>
              <a:t>лінгвосоціокультурна компетентність</a:t>
            </a:r>
            <a:r>
              <a:rPr lang="uk-UA" sz="2000" i="1" smtClean="0">
                <a:latin typeface="Times New Roman" pitchFamily="18" charset="0"/>
              </a:rPr>
              <a:t>: оволодіння лінгвокраїнознавчими, соціокультурними і соціально-психологічними навичками, знаннями та вміннями, які забезпечують здатність та готовність особистості до міжкультурного діалогу; формування толерантності;</a:t>
            </a:r>
            <a:endParaRPr lang="ru-RU" sz="2000" i="1" smtClean="0">
              <a:latin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361950" y="2028825"/>
            <a:ext cx="7693025" cy="201453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-17457" rIns="0" bIns="-17457" anchor="ctr">
            <a:spAutoFit/>
          </a:bodyPr>
          <a:lstStyle/>
          <a:p>
            <a:pPr marL="0" indent="0" defTabSz="914400" eaLnBrk="1" hangingPunct="1"/>
            <a:r>
              <a:rPr lang="uk-UA" altLang="ru-RU" b="1" i="1" smtClean="0">
                <a:latin typeface="Times New Roman" pitchFamily="18" charset="0"/>
              </a:rPr>
              <a:t>комунікативно-професійна компетентність</a:t>
            </a:r>
            <a:r>
              <a:rPr lang="uk-UA" altLang="ru-RU" i="1" smtClean="0">
                <a:latin typeface="Times New Roman" pitchFamily="18" charset="0"/>
              </a:rPr>
              <a:t>: формування елементарних навичок комунікативної поведінки у сфері професійного спілкування (відповідно до сфери спілкування). </a:t>
            </a:r>
            <a:endParaRPr lang="ru-RU" altLang="ru-RU" i="1" smtClean="0">
              <a:latin typeface="Times New Roman" pitchFamily="18" charset="0"/>
            </a:endParaRPr>
          </a:p>
          <a:p>
            <a:pPr marL="0" indent="0" defTabSz="914400" eaLnBrk="1" hangingPunct="1"/>
            <a:r>
              <a:rPr lang="ru-RU" altLang="ru-RU" i="1" smtClean="0">
                <a:latin typeface="Times New Roman" pitchFamily="18" charset="0"/>
              </a:rPr>
              <a:t>Рівень володіння другою іноземною мовою на кінець курсу наближається до рівня А2, а для здобувачів вищої освіти ступеню «бакалавр», що вивчають другу ділову іноземну мову – В1, згідно із «Загальноєвропейськими рекомендаціями з мовної освіти: вивчення, викладання, оцінювання».</a:t>
            </a:r>
            <a:endParaRPr lang="uk-UA" altLang="ru-RU" i="1" smtClean="0"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334" y="4011664"/>
            <a:ext cx="32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4" name="AutoShape 16" descr="Аргентина отказалась платить МВФ по долгам » Новости Украины и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18" descr="Аргентина - Туристична Арген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263" y="4003675"/>
            <a:ext cx="40052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0" descr="Українці зможуть подорожувати без віз Аргентиною та Монголією до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163" y="4329113"/>
            <a:ext cx="32559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22" descr="Чили, Сантьяго из Черкасс . Туры в Чили из Черкасс от Компаса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AutoShape 24" descr="Чили, Сантьяго из Черкасс . Туры в Чили из Черкасс от Компаса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AutoShape 26" descr="Чил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0" name="Picture 27" descr="Мачу-Пикчу&quot; — card of the user Михаил К. in Yandex.Collecti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8050" y="1422400"/>
            <a:ext cx="33924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76250" y="244475"/>
            <a:ext cx="8596313" cy="13208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Наприкінці вивчення курсу здобувачі  вищої освіти ступеня «бакалавр» повинні уміти з: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6276975" cy="216487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3563" y="969963"/>
            <a:ext cx="6800850" cy="5146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-17457" rIns="0" bIns="-17457" anchor="ctr">
            <a:spAutoFit/>
          </a:bodyPr>
          <a:lstStyle/>
          <a:p>
            <a:pPr algn="ctr" defTabSz="914400">
              <a:defRPr/>
            </a:pPr>
            <a:r>
              <a:rPr lang="ru-RU" altLang="ru-RU" sz="2000" b="1" i="1">
                <a:latin typeface="Times New Roman" pitchFamily="18" charset="0"/>
              </a:rPr>
              <a:t>аудіювання</a:t>
            </a:r>
            <a:r>
              <a:rPr lang="ru-RU" altLang="ru-RU" sz="2000" i="1">
                <a:latin typeface="Times New Roman" pitchFamily="18" charset="0"/>
              </a:rPr>
              <a:t>: розуміти окремі речення та найбільш уживані слова, якщо вони стосуються важливих для особи здобувача вищої освіти ступеня «бакалавр», речей (наприклад, проста інформація про особу і її родину, покупки, роботу, найближче оточення   тощо). Розуміти найголовніше в коротких, чітких і простих повідомленнях. </a:t>
            </a:r>
            <a:endParaRPr lang="ru-RU" altLang="ru-RU" sz="2000" b="1" i="1">
              <a:latin typeface="Times New Roman" pitchFamily="18" charset="0"/>
            </a:endParaRPr>
          </a:p>
          <a:p>
            <a:pPr algn="ctr" defTabSz="914400">
              <a:defRPr/>
            </a:pPr>
            <a:r>
              <a:rPr lang="ru-RU" altLang="ru-RU" sz="2000" b="1" i="1">
                <a:latin typeface="Times New Roman" pitchFamily="18" charset="0"/>
              </a:rPr>
              <a:t>читання</a:t>
            </a:r>
            <a:r>
              <a:rPr lang="ru-RU" altLang="ru-RU" sz="2000" i="1">
                <a:latin typeface="Times New Roman" pitchFamily="18" charset="0"/>
              </a:rPr>
              <a:t>: читати короткі прості тексти. Знаходити в текстах побутового та країнознавчого спрямування конкретну інформацію, розуміти короткі, прості листи особистого характеру;</a:t>
            </a:r>
            <a:endParaRPr lang="ru-RU" altLang="ru-RU" sz="2000" b="1" i="1">
              <a:latin typeface="Times New Roman" pitchFamily="18" charset="0"/>
            </a:endParaRPr>
          </a:p>
          <a:p>
            <a:pPr algn="ctr" defTabSz="914400">
              <a:defRPr/>
            </a:pPr>
            <a:r>
              <a:rPr lang="ru-RU" altLang="ru-RU" sz="2000" b="1" i="1">
                <a:latin typeface="Times New Roman" pitchFamily="18" charset="0"/>
              </a:rPr>
              <a:t>говоріння</a:t>
            </a:r>
            <a:r>
              <a:rPr lang="ru-RU" altLang="ru-RU" sz="2000" i="1">
                <a:latin typeface="Times New Roman" pitchFamily="18" charset="0"/>
              </a:rPr>
              <a:t>: порозумітися в типових побутових ситуаціях, підтримувати розмову. Уміти виражати своє ставлення до фактів  чи  подій, включаючи до мовлення елементи аргументації.</a:t>
            </a:r>
            <a:endParaRPr lang="ru-RU" altLang="ru-RU" sz="2000" b="1" i="1">
              <a:latin typeface="Times New Roman" pitchFamily="18" charset="0"/>
            </a:endParaRPr>
          </a:p>
          <a:p>
            <a:pPr algn="ctr" defTabSz="914400">
              <a:defRPr/>
            </a:pPr>
            <a:r>
              <a:rPr lang="ru-RU" altLang="ru-RU" sz="2000" b="1" i="1">
                <a:latin typeface="Times New Roman" pitchFamily="18" charset="0"/>
              </a:rPr>
              <a:t>письма</a:t>
            </a:r>
            <a:r>
              <a:rPr lang="ru-RU" altLang="ru-RU" sz="2000" i="1">
                <a:latin typeface="Times New Roman" pitchFamily="18" charset="0"/>
              </a:rPr>
              <a:t>: робити короткі, прості нотатки і повідомлення. Написати простий лист особистого характеру, наприклад, щоб подякувати за щось.</a:t>
            </a:r>
            <a:endParaRPr lang="uk-UA" altLang="ru-RU" sz="2000" i="1">
              <a:latin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7388" y="3484563"/>
            <a:ext cx="7162800" cy="45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-17457" rIns="0" bIns="-17457" anchor="ctr">
            <a:spAutoFit/>
          </a:bodyPr>
          <a:lstStyle/>
          <a:p>
            <a:pPr defTabSz="914400" eaLnBrk="0" hangingPunct="0">
              <a:defRPr/>
            </a:pPr>
            <a:endParaRPr lang="uk-UA" altLang="ru-RU" sz="2100">
              <a:solidFill>
                <a:srgbClr val="222222"/>
              </a:solidFill>
              <a:latin typeface="inherit"/>
            </a:endParaRPr>
          </a:p>
          <a:p>
            <a:pPr defTabSz="914400" eaLnBrk="0" hangingPunct="0">
              <a:defRPr/>
            </a:pPr>
            <a:r>
              <a:rPr lang="uk-UA" altLang="ru-RU" sz="1100">
                <a:latin typeface="Trebuchet MS" pitchFamily="34" charset="0"/>
              </a:rPr>
              <a:t> </a:t>
            </a:r>
            <a:endParaRPr lang="uk-UA" altLang="ru-RU"/>
          </a:p>
        </p:txBody>
      </p:sp>
      <p:sp>
        <p:nvSpPr>
          <p:cNvPr id="26629" name="AutoShape 9" descr="Чил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AutoShape 11" descr="Перу-Боливия-Чили: Природа и культура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AutoShape 13" descr="Перу-Боливия-Чили: Природа и культура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AutoShape 15" descr="Путешествие в Перу - Nils Blo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AutoShape 19" descr="Загадки Перу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AutoShape 23" descr="Туристам ограничат вход в Мачу-Пикчу | Туристические новости о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AutoShape 25" descr="Туристам ограничат вход в Мачу-Пикчу | Туристические новости о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AutoShape 27" descr="Туристам ограничат вход в Мачу-Пикчу | Туристические новости от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AutoShape 32" descr="Испания – информация о стране | Онлайн магазин туров Роза Ветров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AutoShape 34" descr="Испания – информация о стране | Онлайн магазин туров Роза Ветров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AutoShape 36" descr="Испания — всё, что нужно знать туристу о королевстве Испания для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AutoShape 38" descr="Іспанія має намір відкрити кордони для туристів наприкінці червня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AutoShape 40" descr="Іспанія має намір відкрити кордони для туристів наприкінці червня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42" name="Picture 42" descr="20 интересных фактов об Испании - Вокруг С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76313"/>
            <a:ext cx="4191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44" descr="Интересные факты об Испании, которые известны не каждому туристу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3986213"/>
            <a:ext cx="38369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736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inherit</vt:lpstr>
      <vt:lpstr>Times New Roman</vt:lpstr>
      <vt:lpstr>Trebuchet MS</vt:lpstr>
      <vt:lpstr>Wingdings 3</vt:lpstr>
      <vt:lpstr>Грань</vt:lpstr>
      <vt:lpstr>Презентація на тему  “Друга іноземна мова (español)”</vt:lpstr>
      <vt:lpstr>Предметом дослідження є дисципліна «Друга іноземна мова (іспанська)» лексична, граматична та фонетична складові мови.</vt:lpstr>
      <vt:lpstr>Презентация PowerPoint</vt:lpstr>
      <vt:lpstr>Презентация PowerPoint</vt:lpstr>
      <vt:lpstr>Метою проекту є дослідження питань, що стосуються вивчення дисципліни «Друга іноземна мова (іспанська)» -  навчити здобувачів вищої освіти ступеня «бакалавр» іншомовному міжкультурному спілкуванню в типових комунікативних сферах та ситуаціях, релевантних для їхнього  контингенту, і в межах передбаченої програмою тематики.  </vt:lpstr>
      <vt:lpstr>Задачами дослідження є розробка проекту та методичного забезпечення :  Програма та Робоча програма;  Силабус дисципліни;  Сценарій практичного заняття з використанням сучастих методів навчання (тренінг);  Екзаменаційний білет Специфіка проведення занять у дистанційній формі; Пропозиції щодо удосконалення дистанційного навчання в КНТЕУ.</vt:lpstr>
      <vt:lpstr>мовна компетентність: засвоєння фонетичного, граматичного, лексичного матеріалу в межах передбаченої програмою тематики, необхідного для реалізації комунікативного наміру у відповідних сферах та ситуаціях спілкування; розвиток уміння та навичок читання адаптованих та оригінальних текстів, здатності точно та адекватно розуміти текст;</vt:lpstr>
      <vt:lpstr>лінгвосоціокультурна компетентність: оволодіння лінгвокраїнознавчими, соціокультурними і соціально-психологічними навичками, знаннями та вміннями, які забезпечують здатність та готовність особистості до міжкультурного діалогу; формування толерантності;</vt:lpstr>
      <vt:lpstr>Наприкінці вивчення курсу здобувачі  вищої освіти ступеня «бакалавр» повинні уміти з:</vt:lpstr>
      <vt:lpstr>Дякую за увагу ! Gracias por su atención 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</dc:title>
  <dc:creator>RePack by Diakov</dc:creator>
  <cp:lastModifiedBy>HP</cp:lastModifiedBy>
  <cp:revision>43</cp:revision>
  <dcterms:created xsi:type="dcterms:W3CDTF">2020-06-11T17:49:16Z</dcterms:created>
  <dcterms:modified xsi:type="dcterms:W3CDTF">2021-02-03T18:25:52Z</dcterms:modified>
</cp:coreProperties>
</file>