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3DD83-1226-4C4E-8086-C39A65C842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4DE8B-5735-4D51-8A32-C40265D7063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25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Це співвідношення, як правило, використовується для вимірювання недооцінки / переоцінки цін на нерухомість, розраховується шляхом ділення валової дохідності орендної плати на 100, то чим вище прибутковість, тим нижче співвідношення ціни / орендна плата. Джерело: </a:t>
            </a:r>
            <a:r>
              <a:rPr lang="en-US" dirty="0" smtClean="0"/>
              <a:t>https://www.globalpropertyguide.com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4DE8B-5735-4D51-8A32-C40265D70630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138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497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237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992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107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95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02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394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4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16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628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036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A14A5-EE23-400B-96B0-F8F146CFC6E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FF42F-C471-4442-86BA-AB929AC837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336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Іпотека мовою цифр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056784" cy="1752600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Матеріали підготовлені </a:t>
            </a:r>
            <a:r>
              <a:rPr lang="uk-UA" sz="2800" dirty="0" err="1" smtClean="0">
                <a:solidFill>
                  <a:srgbClr val="0070C0"/>
                </a:solidFill>
              </a:rPr>
              <a:t>Бортніковим</a:t>
            </a:r>
            <a:r>
              <a:rPr lang="uk-UA" sz="2800" dirty="0" smtClean="0">
                <a:solidFill>
                  <a:srgbClr val="0070C0"/>
                </a:solidFill>
              </a:rPr>
              <a:t> Г.П. для форуму «ТРАНСФОРМАЦІЯ РИНКІВ НЕРУХОМОСТІ ТА ІПОТЕЧНОГО КРЕДИТУВАННЯ» червень 2018 року</a:t>
            </a:r>
            <a:endParaRPr lang="uk-UA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7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5328592" cy="634082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Ставки за ІПОТЕЧНИМИ кредитами</a:t>
            </a:r>
            <a:endParaRPr lang="uk-UA" sz="2400" b="1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6672"/>
            <a:ext cx="2756264" cy="5674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21150"/>
            <a:ext cx="4038600" cy="2927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26021" y="626257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https://www.deposits.org/world-home-loans.html</a:t>
            </a:r>
            <a:endParaRPr lang="uk-UA" sz="12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30835"/>
            <a:ext cx="4196337" cy="253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23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Умови кредитів від банків України</a:t>
            </a:r>
            <a:endParaRPr lang="uk-UA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48311"/>
            <a:ext cx="8229600" cy="342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58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Динаміка цін на житло: 2007-2018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24" y="1600200"/>
            <a:ext cx="362955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939" y="1600200"/>
            <a:ext cx="369112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>
            <a:off x="1403648" y="1916832"/>
            <a:ext cx="2736304" cy="1224136"/>
          </a:xfrm>
          <a:prstGeom prst="straightConnector1">
            <a:avLst/>
          </a:prstGeom>
          <a:ln w="254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732240" y="3068960"/>
            <a:ext cx="1584176" cy="144016"/>
          </a:xfrm>
          <a:prstGeom prst="straightConnector1">
            <a:avLst/>
          </a:prstGeom>
          <a:ln w="254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540427" y="4581128"/>
            <a:ext cx="2599525" cy="1008112"/>
          </a:xfrm>
          <a:prstGeom prst="straightConnector1">
            <a:avLst/>
          </a:prstGeom>
          <a:ln w="254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364088" y="4365104"/>
            <a:ext cx="3024336" cy="1080120"/>
          </a:xfrm>
          <a:prstGeom prst="straightConnector1">
            <a:avLst/>
          </a:prstGeom>
          <a:ln w="254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419872" y="3293368"/>
            <a:ext cx="87248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03848" y="5337034"/>
            <a:ext cx="804664" cy="288032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76256" y="3293368"/>
            <a:ext cx="144016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524328" y="5589240"/>
            <a:ext cx="87248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3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Розриви між цінами за регіонами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Динаміка 2018 року</a:t>
            </a:r>
            <a:endParaRPr lang="uk-U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276872"/>
            <a:ext cx="4040188" cy="265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Динаміка за 10 років</a:t>
            </a:r>
            <a:endParaRPr lang="uk-UA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840649"/>
            <a:ext cx="4041775" cy="261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41168"/>
            <a:ext cx="3816424" cy="153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355976" y="6021288"/>
            <a:ext cx="1689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Курс грн/долар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821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Порівняння дохідності оренди та ціни 1 м.</a:t>
            </a:r>
            <a:endParaRPr lang="uk-U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813748"/>
            <a:ext cx="4038600" cy="4098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46744"/>
            <a:ext cx="4038600" cy="363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37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Динаміка ставок оренди</a:t>
            </a:r>
            <a:endParaRPr lang="en-US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Орендна плата в ТЦ Києва, </a:t>
            </a:r>
            <a:r>
              <a:rPr lang="uk-UA" dirty="0" err="1" smtClean="0"/>
              <a:t>дол</a:t>
            </a:r>
            <a:r>
              <a:rPr lang="uk-UA" dirty="0" smtClean="0"/>
              <a:t>./м на рік</a:t>
            </a:r>
            <a:endParaRPr lang="en-US" dirty="0"/>
          </a:p>
        </p:txBody>
      </p:sp>
      <p:pic>
        <p:nvPicPr>
          <p:cNvPr id="10" name="Місце для вмісту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3021401"/>
            <a:ext cx="4040188" cy="2258235"/>
          </a:xfrm>
          <a:prstGeom prst="rect">
            <a:avLst/>
          </a:prstGeom>
        </p:spPr>
      </p:pic>
      <p:sp>
        <p:nvSpPr>
          <p:cNvPr id="7" name="Місце для тексту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Частка вільних місць в ТЦ, Київ </a:t>
            </a:r>
            <a:endParaRPr lang="en-US" dirty="0"/>
          </a:p>
        </p:txBody>
      </p:sp>
      <p:pic>
        <p:nvPicPr>
          <p:cNvPr id="12" name="Місце для вмісту 11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945236"/>
            <a:ext cx="4041775" cy="2410565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827584" y="5756830"/>
            <a:ext cx="2099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 smtClean="0">
                <a:solidFill>
                  <a:srgbClr val="333333"/>
                </a:solidFill>
                <a:latin typeface="Roboto"/>
              </a:rPr>
              <a:t>Джерело</a:t>
            </a:r>
            <a:r>
              <a:rPr lang="ru-RU" sz="1400" dirty="0" smtClean="0">
                <a:solidFill>
                  <a:srgbClr val="333333"/>
                </a:solidFill>
                <a:latin typeface="Roboto"/>
              </a:rPr>
              <a:t>: </a:t>
            </a:r>
            <a:r>
              <a:rPr lang="ru-RU" sz="1400" dirty="0" err="1" smtClean="0">
                <a:solidFill>
                  <a:srgbClr val="333333"/>
                </a:solidFill>
                <a:latin typeface="Roboto"/>
              </a:rPr>
              <a:t>компанія</a:t>
            </a:r>
            <a:r>
              <a:rPr lang="ru-RU" sz="1400" dirty="0">
                <a:solidFill>
                  <a:srgbClr val="333333"/>
                </a:solidFill>
                <a:latin typeface="Roboto"/>
              </a:rPr>
              <a:t> </a:t>
            </a:r>
            <a:r>
              <a:rPr lang="en-US" sz="1400" dirty="0">
                <a:solidFill>
                  <a:srgbClr val="333333"/>
                </a:solidFill>
                <a:latin typeface="Roboto"/>
              </a:rPr>
              <a:t>JLL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4027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Динаміка ставок оренди складів</a:t>
            </a:r>
            <a:endParaRPr lang="en-US" dirty="0"/>
          </a:p>
        </p:txBody>
      </p:sp>
      <p:sp>
        <p:nvSpPr>
          <p:cNvPr id="11" name="Прямокутник 10"/>
          <p:cNvSpPr/>
          <p:nvPr/>
        </p:nvSpPr>
        <p:spPr>
          <a:xfrm>
            <a:off x="827584" y="5756830"/>
            <a:ext cx="341548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400" dirty="0" smtClean="0">
              <a:solidFill>
                <a:srgbClr val="333333"/>
              </a:solidFill>
              <a:latin typeface="Roboto"/>
            </a:endParaRPr>
          </a:p>
          <a:p>
            <a:endParaRPr lang="ru-RU" sz="1400" dirty="0">
              <a:solidFill>
                <a:srgbClr val="333333"/>
              </a:solidFill>
              <a:latin typeface="Roboto"/>
            </a:endParaRPr>
          </a:p>
          <a:p>
            <a:r>
              <a:rPr lang="ru-RU" sz="1400" dirty="0" err="1" smtClean="0">
                <a:solidFill>
                  <a:srgbClr val="333333"/>
                </a:solidFill>
                <a:latin typeface="Roboto"/>
              </a:rPr>
              <a:t>Джерело</a:t>
            </a:r>
            <a:r>
              <a:rPr lang="ru-RU" sz="1400" dirty="0" smtClean="0">
                <a:solidFill>
                  <a:srgbClr val="333333"/>
                </a:solidFill>
                <a:latin typeface="Roboto"/>
              </a:rPr>
              <a:t>: </a:t>
            </a:r>
            <a:r>
              <a:rPr lang="ru-RU" sz="1400" dirty="0" err="1" smtClean="0">
                <a:solidFill>
                  <a:srgbClr val="333333"/>
                </a:solidFill>
                <a:latin typeface="Roboto"/>
              </a:rPr>
              <a:t>компанія</a:t>
            </a:r>
            <a:r>
              <a:rPr lang="ru-RU" sz="1400" dirty="0">
                <a:solidFill>
                  <a:srgbClr val="333333"/>
                </a:solidFill>
                <a:latin typeface="Roboto"/>
              </a:rPr>
              <a:t> </a:t>
            </a:r>
            <a:r>
              <a:rPr lang="en-US" sz="1400" i="1" dirty="0"/>
              <a:t>Cushman &amp; Wakefield</a:t>
            </a:r>
            <a:endParaRPr lang="en-US" sz="1400" dirty="0"/>
          </a:p>
        </p:txBody>
      </p:sp>
      <p:pic>
        <p:nvPicPr>
          <p:cNvPr id="8" name="Місце для вмісту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9050" y="1600200"/>
            <a:ext cx="676589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16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Динаміка орендної плати за житло, Київ</a:t>
            </a:r>
            <a:endParaRPr lang="en-US" dirty="0"/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1-кімнатної квартири</a:t>
            </a:r>
            <a:endParaRPr lang="en-US" dirty="0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0293" y="2372181"/>
            <a:ext cx="4040188" cy="2064764"/>
          </a:xfrm>
          <a:prstGeom prst="rect">
            <a:avLst/>
          </a:prstGeom>
        </p:spPr>
      </p:pic>
      <p:sp>
        <p:nvSpPr>
          <p:cNvPr id="8" name="Місце для тексту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2-кімнатної квартири</a:t>
            </a:r>
            <a:endParaRPr lang="en-US" dirty="0"/>
          </a:p>
        </p:txBody>
      </p:sp>
      <p:pic>
        <p:nvPicPr>
          <p:cNvPr id="10" name="Місце для вмісту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497388" y="2292350"/>
            <a:ext cx="4041775" cy="19961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452" y="4436945"/>
            <a:ext cx="4495601" cy="2337931"/>
          </a:xfrm>
          <a:prstGeom prst="rect">
            <a:avLst/>
          </a:prstGeom>
        </p:spPr>
      </p:pic>
      <p:sp>
        <p:nvSpPr>
          <p:cNvPr id="12" name="Місце для тексту 7"/>
          <p:cNvSpPr txBox="1">
            <a:spLocks/>
          </p:cNvSpPr>
          <p:nvPr/>
        </p:nvSpPr>
        <p:spPr>
          <a:xfrm>
            <a:off x="5292080" y="4725144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3-кімнатної квартири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4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Плюси та мінуси інвестицій в житло в Україні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673842"/>
              </p:ext>
            </p:extLst>
          </p:nvPr>
        </p:nvGraphicFramePr>
        <p:xfrm>
          <a:off x="457200" y="1600200"/>
          <a:ext cx="8227605" cy="4228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7605"/>
              </a:tblGrid>
              <a:tr h="434676">
                <a:tc>
                  <a:txBody>
                    <a:bodyPr/>
                    <a:lstStyle/>
                    <a:p>
                      <a:pPr algn="l" fontAlgn="ctr"/>
                      <a:r>
                        <a:rPr lang="uk-UA" sz="2800" u="none" strike="noStrike" dirty="0">
                          <a:effectLst/>
                        </a:rPr>
                        <a:t>Добре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6339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>
                          <a:effectLst/>
                        </a:rPr>
                        <a:t>Висока дохідність у Києві</a:t>
                      </a:r>
                      <a:endParaRPr lang="uk-U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/>
                </a:tc>
              </a:tr>
              <a:tr h="48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Ринок оренди в інтересах власника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/>
                </a:tc>
              </a:tr>
              <a:tr h="36339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>
                          <a:effectLst/>
                        </a:rPr>
                        <a:t>Низькі транзакційні витрати</a:t>
                      </a:r>
                      <a:endParaRPr lang="uk-UA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/>
                </a:tc>
              </a:tr>
              <a:tr h="48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Помірна ставка податку на прибуток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/>
                </a:tc>
              </a:tr>
              <a:tr h="242263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 dirty="0">
                          <a:effectLst/>
                        </a:rPr>
                        <a:t>Помітний ріст ВВП</a:t>
                      </a:r>
                      <a:endParaRPr lang="uk-UA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/>
                </a:tc>
              </a:tr>
              <a:tr h="36814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Погане</a:t>
                      </a:r>
                      <a:endParaRPr lang="uk-UA" sz="2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</a:tr>
              <a:tr h="36339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Корупція та нестабільність</a:t>
                      </a:r>
                      <a:endParaRPr lang="uk-UA" sz="1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>
                    <a:solidFill>
                      <a:srgbClr val="0070C0"/>
                    </a:solidFill>
                  </a:tcPr>
                </a:tc>
              </a:tr>
              <a:tr h="242263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Слабкі права власності</a:t>
                      </a:r>
                      <a:endParaRPr lang="uk-UA" sz="1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>
                    <a:solidFill>
                      <a:srgbClr val="0070C0"/>
                    </a:solidFill>
                  </a:tcPr>
                </a:tc>
              </a:tr>
              <a:tr h="48452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Дорога нерухомість відносно ВВП</a:t>
                      </a:r>
                      <a:endParaRPr lang="uk-UA" sz="1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>
                    <a:solidFill>
                      <a:srgbClr val="0070C0"/>
                    </a:solidFill>
                  </a:tcPr>
                </a:tc>
              </a:tr>
              <a:tr h="242263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Вразливість до кризи</a:t>
                      </a:r>
                      <a:endParaRPr lang="uk-UA" sz="1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151102" marR="0" marT="0" marB="0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5877272"/>
            <a:ext cx="5256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/>
              <a:t>Джерело: </a:t>
            </a:r>
            <a:r>
              <a:rPr lang="en-US" sz="1400" dirty="0" smtClean="0"/>
              <a:t>https://www.globalpropertyguide.com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33147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1124744"/>
            <a:ext cx="6192688" cy="5206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32240" y="2420888"/>
            <a:ext cx="1954560" cy="3705275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За рівнем ВВП – серед бідніших країн, за рівнем цін – всередині</a:t>
            </a:r>
          </a:p>
          <a:p>
            <a:r>
              <a:rPr lang="uk-UA" sz="2000" dirty="0" smtClean="0"/>
              <a:t>Окупність висока, зміна цін негативна</a:t>
            </a:r>
            <a:endParaRPr lang="uk-UA" sz="2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Україна – це Європа…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5951817"/>
            <a:ext cx="4572000" cy="338554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uk-UA" sz="1600" dirty="0" smtClean="0"/>
              <a:t>Джерело: </a:t>
            </a:r>
            <a:r>
              <a:rPr lang="en-US" sz="1600" dirty="0" smtClean="0"/>
              <a:t>https://www.globalpropertyguide.com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4208936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227</Words>
  <Application>Microsoft Office PowerPoint</Application>
  <PresentationFormat>Екран (4:3)</PresentationFormat>
  <Paragraphs>42</Paragraphs>
  <Slides>11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Roboto</vt:lpstr>
      <vt:lpstr>Тема Office</vt:lpstr>
      <vt:lpstr>Іпотека мовою цифр</vt:lpstr>
      <vt:lpstr>Динаміка цін на житло: 2007-2018</vt:lpstr>
      <vt:lpstr>Розриви між цінами за регіонами</vt:lpstr>
      <vt:lpstr>Порівняння дохідності оренди та ціни 1 м.</vt:lpstr>
      <vt:lpstr>Динаміка ставок оренди</vt:lpstr>
      <vt:lpstr>Динаміка ставок оренди складів</vt:lpstr>
      <vt:lpstr>Динаміка орендної плати за житло, Київ</vt:lpstr>
      <vt:lpstr>Плюси та мінуси інвестицій в житло в Україні</vt:lpstr>
      <vt:lpstr>Україна – це Європа…</vt:lpstr>
      <vt:lpstr>Ставки за ІПОТЕЧНИМИ кредитами</vt:lpstr>
      <vt:lpstr>Умови кредитів від банків України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Іпотека мовою цифр</dc:title>
  <dc:creator>Office</dc:creator>
  <cp:lastModifiedBy>GLAB</cp:lastModifiedBy>
  <cp:revision>10</cp:revision>
  <dcterms:created xsi:type="dcterms:W3CDTF">2018-06-05T10:52:46Z</dcterms:created>
  <dcterms:modified xsi:type="dcterms:W3CDTF">2018-06-07T05:20:39Z</dcterms:modified>
</cp:coreProperties>
</file>