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2"/>
  </p:notesMasterIdLst>
  <p:sldIdLst>
    <p:sldId id="256" r:id="rId2"/>
    <p:sldId id="266" r:id="rId3"/>
    <p:sldId id="257" r:id="rId4"/>
    <p:sldId id="265" r:id="rId5"/>
    <p:sldId id="262" r:id="rId6"/>
    <p:sldId id="263" r:id="rId7"/>
    <p:sldId id="264" r:id="rId8"/>
    <p:sldId id="258" r:id="rId9"/>
    <p:sldId id="259" r:id="rId10"/>
    <p:sldId id="260" r:id="rId11"/>
    <p:sldId id="261" r:id="rId12"/>
    <p:sldId id="267" r:id="rId13"/>
    <p:sldId id="270" r:id="rId14"/>
    <p:sldId id="272" r:id="rId15"/>
    <p:sldId id="268" r:id="rId16"/>
    <p:sldId id="269" r:id="rId17"/>
    <p:sldId id="271" r:id="rId18"/>
    <p:sldId id="273" r:id="rId19"/>
    <p:sldId id="276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9106"/>
    <a:srgbClr val="A50021"/>
    <a:srgbClr val="E78019"/>
    <a:srgbClr val="FFFFCC"/>
    <a:srgbClr val="00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6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notesMaster" Target="notesMasters/notesMaster1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Elen%20Doc\1UNIVERSITY\&#1053;&#1072;&#1091;&#1082;&#1086;&#1074;&#1072;_&#1088;&#1086;&#1073;&#1086;&#1090;&#1072;\!!!&#1052;&#1054;&#1031;_&#1053;&#1040;&#1059;&#1050;&#1054;&#1042;&#1030;_&#1055;&#1059;&#1041;&#1051;&#1030;&#1050;&#1040;&#1062;&#1030;&#1031;\&#1050;&#1086;&#1085;&#1092;&#1077;&#1088;&#1077;&#1085;&#1094;&#1110;&#1111;\2018\&#1050;&#1053;&#1058;&#1045;&#1059;\&#1057;&#1090;&#1072;&#1090;&#1080;&#1089;&#1090;&#1080;&#1082;&#1072;.xlsx" TargetMode="External" /><Relationship Id="rId2" Type="http://schemas.microsoft.com/office/2011/relationships/chartColorStyle" Target="colors1.xml" /><Relationship Id="rId1" Type="http://schemas.microsoft.com/office/2011/relationships/chartStyle" Target="style1.xml" 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Elen%20Doc\1UNIVERSITY\&#1053;&#1072;&#1091;&#1082;&#1086;&#1074;&#1072;_&#1088;&#1086;&#1073;&#1086;&#1090;&#1072;\!!!&#1052;&#1054;&#1031;_&#1053;&#1040;&#1059;&#1050;&#1054;&#1042;&#1030;_&#1055;&#1059;&#1041;&#1051;&#1030;&#1050;&#1040;&#1062;&#1030;&#1031;\&#1057;&#1090;&#1072;&#1090;&#1090;&#1110;\2018\&#1046;&#1091;&#1088;&#1085;&#1072;&#1083;_&#1060;&#1110;&#1085;&#1072;&#1085;&#1089;&#1086;&#1074;&#1110;_&#1087;&#1086;&#1089;&#1083;&#1091;&#1075;&#1080;2\&#1056;&#1086;&#1079;&#1088;&#1072;&#1093;&#1091;&#1085;&#1082;&#1080;.xlsx" TargetMode="External" /><Relationship Id="rId2" Type="http://schemas.microsoft.com/office/2011/relationships/chartColorStyle" Target="colors10.xml" /><Relationship Id="rId1" Type="http://schemas.microsoft.com/office/2011/relationships/chartStyle" Target="style10.xml" 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Elen%20Doc\1UNIVERSITY\&#1053;&#1072;&#1091;&#1082;&#1086;&#1074;&#1072;_&#1088;&#1086;&#1073;&#1086;&#1090;&#1072;\!!!&#1052;&#1054;&#1031;_&#1053;&#1040;&#1059;&#1050;&#1054;&#1042;&#1030;_&#1055;&#1059;&#1041;&#1051;&#1030;&#1050;&#1040;&#1062;&#1030;&#1031;\&#1058;&#1077;&#1079;&#1080;\2017\2_&#1050;&#1053;&#1059;\&#1052;&#1086;&#1111;_&#1076;&#1086;&#1082;&#1091;&#1084;&#1077;&#1085;&#1090;&#1080;\&#1057;&#1090;&#1072;&#1090;&#1080;&#1089;&#1090;&#1080;&#1082;&#1072;2.xlsx" TargetMode="External" /><Relationship Id="rId2" Type="http://schemas.microsoft.com/office/2011/relationships/chartColorStyle" Target="colors11.xml" /><Relationship Id="rId1" Type="http://schemas.microsoft.com/office/2011/relationships/chartStyle" Target="style11.xml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Elen%20Doc\1UNIVERSITY\&#1053;&#1072;&#1091;&#1082;&#1086;&#1074;&#1072;_&#1088;&#1086;&#1073;&#1086;&#1090;&#1072;\!!!&#1052;&#1054;&#1031;_&#1053;&#1040;&#1059;&#1050;&#1054;&#1042;&#1030;_&#1055;&#1059;&#1041;&#1051;&#1030;&#1050;&#1040;&#1062;&#1030;&#1031;\&#1050;&#1086;&#1085;&#1092;&#1077;&#1088;&#1077;&#1085;&#1094;&#1110;&#1111;\2018\&#1050;&#1053;&#1058;&#1045;&#1059;\&#1057;&#1090;&#1072;&#1090;&#1080;&#1089;&#1090;&#1080;&#1082;&#1072;.xlsx" TargetMode="External" /><Relationship Id="rId2" Type="http://schemas.microsoft.com/office/2011/relationships/chartColorStyle" Target="colors2.xml" /><Relationship Id="rId1" Type="http://schemas.microsoft.com/office/2011/relationships/chartStyle" Target="style2.xml" 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Elen%20Doc\1UNIVERSITY\&#1053;&#1072;&#1091;&#1082;&#1086;&#1074;&#1072;_&#1088;&#1086;&#1073;&#1086;&#1090;&#1072;\!!!&#1052;&#1054;&#1031;_&#1053;&#1040;&#1059;&#1050;&#1054;&#1042;&#1030;_&#1055;&#1059;&#1041;&#1051;&#1030;&#1050;&#1040;&#1062;&#1030;&#1031;\&#1050;&#1086;&#1085;&#1092;&#1077;&#1088;&#1077;&#1085;&#1094;&#1110;&#1111;\2018\&#1050;&#1053;&#1058;&#1045;&#1059;\&#1057;&#1090;&#1072;&#1090;&#1080;&#1089;&#1090;&#1080;&#1082;&#1072;.xlsx" TargetMode="External" /><Relationship Id="rId2" Type="http://schemas.microsoft.com/office/2011/relationships/chartColorStyle" Target="colors3.xml" /><Relationship Id="rId1" Type="http://schemas.microsoft.com/office/2011/relationships/chartStyle" Target="style3.xml" /><Relationship Id="rId4" Type="http://schemas.openxmlformats.org/officeDocument/2006/relationships/chartUserShapes" Target="../drawings/drawing1.xml" 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Elen%20Doc\1UNIVERSITY\&#1053;&#1072;&#1091;&#1082;&#1086;&#1074;&#1072;_&#1088;&#1086;&#1073;&#1086;&#1090;&#1072;\!!!&#1052;&#1054;&#1031;_&#1053;&#1040;&#1059;&#1050;&#1054;&#1042;&#1030;_&#1055;&#1059;&#1041;&#1051;&#1030;&#1050;&#1040;&#1062;&#1030;&#1031;\&#1050;&#1086;&#1085;&#1092;&#1077;&#1088;&#1077;&#1085;&#1094;&#1110;&#1111;\2018\&#1050;&#1053;&#1058;&#1045;&#1059;\&#1057;&#1090;&#1072;&#1090;&#1080;&#1089;&#1090;&#1080;&#1082;&#1072;.xlsx" TargetMode="External" /><Relationship Id="rId2" Type="http://schemas.microsoft.com/office/2011/relationships/chartColorStyle" Target="colors4.xml" /><Relationship Id="rId1" Type="http://schemas.microsoft.com/office/2011/relationships/chartStyle" Target="style4.xml" 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Elen%20Doc\1UNIVERSITY\&#1053;&#1072;&#1091;&#1082;&#1086;&#1074;&#1072;_&#1088;&#1086;&#1073;&#1086;&#1090;&#1072;\!!!&#1052;&#1054;&#1031;_&#1053;&#1040;&#1059;&#1050;&#1054;&#1042;&#1030;_&#1055;&#1059;&#1041;&#1051;&#1030;&#1050;&#1040;&#1062;&#1030;&#1031;\&#1050;&#1086;&#1085;&#1092;&#1077;&#1088;&#1077;&#1085;&#1094;&#1110;&#1111;\2018\&#1050;&#1053;&#1058;&#1045;&#1059;\&#1057;&#1090;&#1072;&#1090;&#1080;&#1089;&#1090;&#1080;&#1082;&#1072;.xlsx" TargetMode="External" /><Relationship Id="rId2" Type="http://schemas.microsoft.com/office/2011/relationships/chartColorStyle" Target="colors5.xml" /><Relationship Id="rId1" Type="http://schemas.microsoft.com/office/2011/relationships/chartStyle" Target="style5.xml" 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Elen%20Doc\1UNIVERSITY\&#1053;&#1072;&#1091;&#1082;&#1086;&#1074;&#1072;_&#1088;&#1086;&#1073;&#1086;&#1090;&#1072;\!!!&#1052;&#1054;&#1031;_&#1053;&#1040;&#1059;&#1050;&#1054;&#1042;&#1030;_&#1055;&#1059;&#1041;&#1051;&#1030;&#1050;&#1040;&#1062;&#1030;&#1031;\&#1050;&#1086;&#1085;&#1092;&#1077;&#1088;&#1077;&#1085;&#1094;&#1110;&#1111;\2018\&#1050;&#1053;&#1058;&#1045;&#1059;\&#1057;&#1090;&#1072;&#1090;&#1080;&#1089;&#1090;&#1080;&#1082;&#1072;.xlsx" TargetMode="External" /><Relationship Id="rId2" Type="http://schemas.microsoft.com/office/2011/relationships/chartColorStyle" Target="colors6.xml" /><Relationship Id="rId1" Type="http://schemas.microsoft.com/office/2011/relationships/chartStyle" Target="style6.xml" 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Elen%20Doc\1UNIVERSITY\&#1053;&#1072;&#1091;&#1082;&#1086;&#1074;&#1072;_&#1088;&#1086;&#1073;&#1086;&#1090;&#1072;\!!!&#1052;&#1054;&#1031;_&#1053;&#1040;&#1059;&#1050;&#1054;&#1042;&#1030;_&#1055;&#1059;&#1041;&#1051;&#1030;&#1050;&#1040;&#1062;&#1030;&#1031;\&#1050;&#1086;&#1085;&#1092;&#1077;&#1088;&#1077;&#1085;&#1094;&#1110;&#1111;\2018\&#1050;&#1053;&#1058;&#1045;&#1059;\&#1057;&#1090;&#1072;&#1090;&#1080;&#1089;&#1090;&#1080;&#1082;&#1072;.xlsx" TargetMode="External" /><Relationship Id="rId2" Type="http://schemas.microsoft.com/office/2011/relationships/chartColorStyle" Target="colors7.xml" /><Relationship Id="rId1" Type="http://schemas.microsoft.com/office/2011/relationships/chartStyle" Target="style7.xml" 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Elen%20Doc\1UNIVERSITY\&#1053;&#1072;&#1091;&#1082;&#1086;&#1074;&#1072;_&#1088;&#1086;&#1073;&#1086;&#1090;&#1072;\!!!&#1052;&#1054;&#1031;_&#1053;&#1040;&#1059;&#1050;&#1054;&#1042;&#1030;_&#1055;&#1059;&#1041;&#1051;&#1030;&#1050;&#1040;&#1062;&#1030;&#1031;\&#1050;&#1086;&#1085;&#1092;&#1077;&#1088;&#1077;&#1085;&#1094;&#1110;&#1111;\2018\&#1050;&#1053;&#1058;&#1045;&#1059;\&#1057;&#1090;&#1072;&#1090;&#1080;&#1089;&#1090;&#1080;&#1082;&#1072;.xlsx" TargetMode="External" /><Relationship Id="rId2" Type="http://schemas.microsoft.com/office/2011/relationships/chartColorStyle" Target="colors8.xml" /><Relationship Id="rId1" Type="http://schemas.microsoft.com/office/2011/relationships/chartStyle" Target="style8.xml" 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Elen%20Doc\1UNIVERSITY\&#1053;&#1072;&#1091;&#1082;&#1086;&#1074;&#1072;_&#1088;&#1086;&#1073;&#1086;&#1090;&#1072;\!!!&#1052;&#1054;&#1031;_&#1053;&#1040;&#1059;&#1050;&#1054;&#1042;&#1030;_&#1055;&#1059;&#1041;&#1051;&#1030;&#1050;&#1040;&#1062;&#1030;&#1031;\&#1050;&#1086;&#1085;&#1092;&#1077;&#1088;&#1077;&#1085;&#1094;&#1110;&#1111;\2018\&#1050;&#1053;&#1058;&#1045;&#1059;\&#1057;&#1090;&#1072;&#1090;&#1080;&#1089;&#1090;&#1080;&#1082;&#1072;.xlsx" TargetMode="External" /><Relationship Id="rId2" Type="http://schemas.microsoft.com/office/2011/relationships/chartColorStyle" Target="colors9.xml" /><Relationship Id="rId1" Type="http://schemas.microsoft.com/office/2011/relationships/chartStyle" Target="style9.xml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603542151251428E-2"/>
          <c:y val="4.276681784345121E-2"/>
          <c:w val="0.90658576766249843"/>
          <c:h val="0.47292311922380614"/>
        </c:manualLayout>
      </c:layout>
      <c:lineChart>
        <c:grouping val="standard"/>
        <c:varyColors val="0"/>
        <c:ser>
          <c:idx val="0"/>
          <c:order val="0"/>
          <c:tx>
            <c:strRef>
              <c:f>Лист3!$B$5</c:f>
              <c:strCache>
                <c:ptCount val="1"/>
                <c:pt idx="0">
                  <c:v>У кредитах фізичним особам в національній валюті</c:v>
                </c:pt>
              </c:strCache>
            </c:strRef>
          </c:tx>
          <c:spPr>
            <a:ln w="44450" cap="rnd">
              <a:solidFill>
                <a:schemeClr val="tx1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Лист3!$C$4:$G$4</c:f>
              <c:numCache>
                <c:formatCode>m/d/yyyy</c:formatCode>
                <c:ptCount val="5"/>
                <c:pt idx="0">
                  <c:v>42826</c:v>
                </c:pt>
                <c:pt idx="1">
                  <c:v>42917</c:v>
                </c:pt>
                <c:pt idx="2">
                  <c:v>43009</c:v>
                </c:pt>
                <c:pt idx="3">
                  <c:v>43101</c:v>
                </c:pt>
                <c:pt idx="4">
                  <c:v>43191</c:v>
                </c:pt>
              </c:numCache>
            </c:numRef>
          </c:cat>
          <c:val>
            <c:numRef>
              <c:f>Лист3!$C$5:$G$5</c:f>
              <c:numCache>
                <c:formatCode>#,##0.00</c:formatCode>
                <c:ptCount val="5"/>
                <c:pt idx="0">
                  <c:v>26.500205082521006</c:v>
                </c:pt>
                <c:pt idx="1">
                  <c:v>24.290312113275071</c:v>
                </c:pt>
                <c:pt idx="2" formatCode="0.00">
                  <c:v>23.543572089620852</c:v>
                </c:pt>
                <c:pt idx="3" formatCode="0.00">
                  <c:v>26.241966255501399</c:v>
                </c:pt>
                <c:pt idx="4" formatCode="0.00">
                  <c:v>26.2466064713511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A2-4D72-A427-6228704A34CD}"/>
            </c:ext>
          </c:extLst>
        </c:ser>
        <c:ser>
          <c:idx val="1"/>
          <c:order val="1"/>
          <c:tx>
            <c:strRef>
              <c:f>Лист3!$B$6</c:f>
              <c:strCache>
                <c:ptCount val="1"/>
                <c:pt idx="0">
                  <c:v>У кредитах фізичним особам в іноземній валюті</c:v>
                </c:pt>
              </c:strCache>
            </c:strRef>
          </c:tx>
          <c:spPr>
            <a:ln w="444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triangle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Лист3!$C$4:$G$4</c:f>
              <c:numCache>
                <c:formatCode>m/d/yyyy</c:formatCode>
                <c:ptCount val="5"/>
                <c:pt idx="0">
                  <c:v>42826</c:v>
                </c:pt>
                <c:pt idx="1">
                  <c:v>42917</c:v>
                </c:pt>
                <c:pt idx="2">
                  <c:v>43009</c:v>
                </c:pt>
                <c:pt idx="3">
                  <c:v>43101</c:v>
                </c:pt>
                <c:pt idx="4">
                  <c:v>43191</c:v>
                </c:pt>
              </c:numCache>
            </c:numRef>
          </c:cat>
          <c:val>
            <c:numRef>
              <c:f>Лист3!$C$6:$G$6</c:f>
              <c:numCache>
                <c:formatCode>#,##0.00</c:formatCode>
                <c:ptCount val="5"/>
                <c:pt idx="0">
                  <c:v>94.272953065875313</c:v>
                </c:pt>
                <c:pt idx="1">
                  <c:v>95.054823728615574</c:v>
                </c:pt>
                <c:pt idx="2">
                  <c:v>95.394357685935645</c:v>
                </c:pt>
                <c:pt idx="3" formatCode="0.00">
                  <c:v>95.580077701932197</c:v>
                </c:pt>
                <c:pt idx="4" formatCode="0.00">
                  <c:v>96.105718570985999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A2-4D72-A427-6228704A34CD}"/>
            </c:ext>
          </c:extLst>
        </c:ser>
        <c:ser>
          <c:idx val="2"/>
          <c:order val="2"/>
          <c:tx>
            <c:strRef>
              <c:f>Лист3!$B$7</c:f>
              <c:strCache>
                <c:ptCount val="1"/>
                <c:pt idx="0">
                  <c:v>У кредитах корпоративному сектору в національній валюті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diamond"/>
            <c:size val="7"/>
            <c:spPr>
              <a:solidFill>
                <a:srgbClr val="A50021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Лист3!$C$4:$G$4</c:f>
              <c:numCache>
                <c:formatCode>m/d/yyyy</c:formatCode>
                <c:ptCount val="5"/>
                <c:pt idx="0">
                  <c:v>42826</c:v>
                </c:pt>
                <c:pt idx="1">
                  <c:v>42917</c:v>
                </c:pt>
                <c:pt idx="2">
                  <c:v>43009</c:v>
                </c:pt>
                <c:pt idx="3">
                  <c:v>43101</c:v>
                </c:pt>
                <c:pt idx="4">
                  <c:v>43191</c:v>
                </c:pt>
              </c:numCache>
            </c:numRef>
          </c:cat>
          <c:val>
            <c:numRef>
              <c:f>Лист3!$C$7:$G$7</c:f>
              <c:numCache>
                <c:formatCode>#,##0.00</c:formatCode>
                <c:ptCount val="5"/>
                <c:pt idx="0">
                  <c:v>51.481991082089216</c:v>
                </c:pt>
                <c:pt idx="1">
                  <c:v>57.138593825828984</c:v>
                </c:pt>
                <c:pt idx="2">
                  <c:v>56.134101691709958</c:v>
                </c:pt>
                <c:pt idx="3" formatCode="0.00">
                  <c:v>56.947209597348902</c:v>
                </c:pt>
                <c:pt idx="4" formatCode="0.00">
                  <c:v>57.876544275441198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8A2-4D72-A427-6228704A34CD}"/>
            </c:ext>
          </c:extLst>
        </c:ser>
        <c:ser>
          <c:idx val="3"/>
          <c:order val="3"/>
          <c:tx>
            <c:strRef>
              <c:f>Лист3!$B$8</c:f>
              <c:strCache>
                <c:ptCount val="1"/>
                <c:pt idx="0">
                  <c:v>У кредитах корпоративному сектору в іноземній валюті</c:v>
                </c:pt>
              </c:strCache>
            </c:strRef>
          </c:tx>
          <c:spPr>
            <a:ln w="44450" cap="rnd">
              <a:solidFill>
                <a:schemeClr val="accent4"/>
              </a:solidFill>
              <a:prstDash val="sysDash"/>
              <a:round/>
            </a:ln>
            <a:effectLst/>
          </c:spPr>
          <c:marker>
            <c:symbol val="circle"/>
            <c:size val="7"/>
            <c:spPr>
              <a:solidFill>
                <a:schemeClr val="accent4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Лист3!$C$4:$G$4</c:f>
              <c:numCache>
                <c:formatCode>m/d/yyyy</c:formatCode>
                <c:ptCount val="5"/>
                <c:pt idx="0">
                  <c:v>42826</c:v>
                </c:pt>
                <c:pt idx="1">
                  <c:v>42917</c:v>
                </c:pt>
                <c:pt idx="2">
                  <c:v>43009</c:v>
                </c:pt>
                <c:pt idx="3">
                  <c:v>43101</c:v>
                </c:pt>
                <c:pt idx="4">
                  <c:v>43191</c:v>
                </c:pt>
              </c:numCache>
            </c:numRef>
          </c:cat>
          <c:val>
            <c:numRef>
              <c:f>Лист3!$C$8:$G$8</c:f>
              <c:numCache>
                <c:formatCode>#,##0.00</c:formatCode>
                <c:ptCount val="5"/>
                <c:pt idx="0">
                  <c:v>59.28283895291495</c:v>
                </c:pt>
                <c:pt idx="1">
                  <c:v>59.878205661370664</c:v>
                </c:pt>
                <c:pt idx="2">
                  <c:v>59.508533859391079</c:v>
                </c:pt>
                <c:pt idx="3" formatCode="0.00">
                  <c:v>55.022795133564102</c:v>
                </c:pt>
                <c:pt idx="4" formatCode="0.00">
                  <c:v>58.525628222749198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8A2-4D72-A427-6228704A34C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50452511"/>
        <c:axId val="950455007"/>
      </c:lineChart>
      <c:dateAx>
        <c:axId val="950452511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950455007"/>
        <c:crosses val="autoZero"/>
        <c:auto val="1"/>
        <c:lblOffset val="100"/>
        <c:baseTimeUnit val="months"/>
      </c:dateAx>
      <c:valAx>
        <c:axId val="9504550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solidFill>
            <a:schemeClr val="bg1"/>
          </a:solidFill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950452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98272620107098E-2"/>
          <c:y val="0.68280080785471753"/>
          <c:w val="0.98484514608267526"/>
          <c:h val="0.298788338729742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561740419017543E-2"/>
          <c:y val="3.0043407085450925E-2"/>
          <c:w val="0.87878416713062379"/>
          <c:h val="0.66938324402740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Лист1!$C$3</c:f>
              <c:strCache>
                <c:ptCount val="1"/>
                <c:pt idx="0">
                  <c:v>Частка непрацюючих кредитів, %</c:v>
                </c:pt>
              </c:strCache>
            </c:strRef>
          </c:tx>
          <c:spPr>
            <a:solidFill>
              <a:srgbClr val="FA9106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6.269592476489028E-3"/>
                  <c:y val="-3.83386581469648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A7E-47D3-B715-A2102E4B3323}"/>
                </c:ext>
              </c:extLst>
            </c:dLbl>
            <c:dLbl>
              <c:idx val="1"/>
              <c:layout>
                <c:manualLayout>
                  <c:x val="-6.269592476489028E-3"/>
                  <c:y val="4.25985090521831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7E-47D3-B715-A2102E4B3323}"/>
                </c:ext>
              </c:extLst>
            </c:dLbl>
            <c:dLbl>
              <c:idx val="5"/>
              <c:layout>
                <c:manualLayout>
                  <c:x val="3.831373364169026E-17"/>
                  <c:y val="-2.55591054313099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A7E-47D3-B715-A2102E4B33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Лист1!$B$4:$B$25</c:f>
              <c:numCache>
                <c:formatCode>General</c:formatCode>
                <c:ptCount val="22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</c:numCache>
            </c:numRef>
          </c:cat>
          <c:val>
            <c:numRef>
              <c:f>Лист1!$C$4:$C$25</c:f>
              <c:numCache>
                <c:formatCode>0.00</c:formatCode>
                <c:ptCount val="22"/>
                <c:pt idx="0">
                  <c:v>1.25</c:v>
                </c:pt>
                <c:pt idx="1">
                  <c:v>1.1100000000000001</c:v>
                </c:pt>
                <c:pt idx="2">
                  <c:v>0.99</c:v>
                </c:pt>
                <c:pt idx="3">
                  <c:v>0.95</c:v>
                </c:pt>
                <c:pt idx="4">
                  <c:v>0.96</c:v>
                </c:pt>
                <c:pt idx="5">
                  <c:v>1.02</c:v>
                </c:pt>
                <c:pt idx="6">
                  <c:v>1.3</c:v>
                </c:pt>
                <c:pt idx="7">
                  <c:v>1.47</c:v>
                </c:pt>
                <c:pt idx="8">
                  <c:v>1.3</c:v>
                </c:pt>
                <c:pt idx="9">
                  <c:v>0.96</c:v>
                </c:pt>
                <c:pt idx="10">
                  <c:v>0.77</c:v>
                </c:pt>
                <c:pt idx="11">
                  <c:v>0.73</c:v>
                </c:pt>
                <c:pt idx="12">
                  <c:v>1.01</c:v>
                </c:pt>
                <c:pt idx="13">
                  <c:v>2.21</c:v>
                </c:pt>
                <c:pt idx="14">
                  <c:v>4.7</c:v>
                </c:pt>
                <c:pt idx="15">
                  <c:v>5.3</c:v>
                </c:pt>
                <c:pt idx="16">
                  <c:v>4.5</c:v>
                </c:pt>
                <c:pt idx="17">
                  <c:v>3.95</c:v>
                </c:pt>
                <c:pt idx="18">
                  <c:v>3.04</c:v>
                </c:pt>
                <c:pt idx="19">
                  <c:v>2.21</c:v>
                </c:pt>
                <c:pt idx="20">
                  <c:v>1.67</c:v>
                </c:pt>
                <c:pt idx="21">
                  <c:v>1.47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7E-47D3-B715-A2102E4B33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4"/>
        <c:overlap val="30"/>
        <c:axId val="1282225551"/>
        <c:axId val="1282228047"/>
      </c:barChart>
      <c:catAx>
        <c:axId val="1282225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1282228047"/>
        <c:crosses val="autoZero"/>
        <c:auto val="1"/>
        <c:lblAlgn val="ctr"/>
        <c:lblOffset val="100"/>
        <c:noMultiLvlLbl val="0"/>
      </c:catAx>
      <c:valAx>
        <c:axId val="1282228047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12822255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1"/>
          <c:order val="0"/>
          <c:tx>
            <c:strRef>
              <c:f>Лист1!$A$20</c:f>
              <c:strCache>
                <c:ptCount val="1"/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c:spPr>
          <c:cat>
            <c:numRef>
              <c:f>Лист1!$B$19:$K$19</c:f>
              <c:numCache>
                <c:formatCode>mmm\-yy</c:formatCode>
                <c:ptCount val="10"/>
                <c:pt idx="0">
                  <c:v>42370</c:v>
                </c:pt>
                <c:pt idx="1">
                  <c:v>42461</c:v>
                </c:pt>
                <c:pt idx="2">
                  <c:v>42552</c:v>
                </c:pt>
                <c:pt idx="3">
                  <c:v>42644</c:v>
                </c:pt>
                <c:pt idx="4">
                  <c:v>42736</c:v>
                </c:pt>
                <c:pt idx="5">
                  <c:v>42826</c:v>
                </c:pt>
                <c:pt idx="6">
                  <c:v>42917</c:v>
                </c:pt>
                <c:pt idx="7">
                  <c:v>43009</c:v>
                </c:pt>
                <c:pt idx="8">
                  <c:v>43101</c:v>
                </c:pt>
                <c:pt idx="9">
                  <c:v>43191</c:v>
                </c:pt>
              </c:numCache>
            </c:numRef>
          </c:cat>
          <c:val>
            <c:numRef>
              <c:f>Лист1!$B$20:$K$20</c:f>
              <c:numCache>
                <c:formatCode>General</c:formatCode>
                <c:ptCount val="10"/>
                <c:pt idx="0">
                  <c:v>230.2</c:v>
                </c:pt>
                <c:pt idx="1">
                  <c:v>267.7</c:v>
                </c:pt>
                <c:pt idx="2">
                  <c:v>223.5</c:v>
                </c:pt>
                <c:pt idx="3">
                  <c:v>364</c:v>
                </c:pt>
                <c:pt idx="4">
                  <c:v>176.3</c:v>
                </c:pt>
                <c:pt idx="5">
                  <c:v>290.10000000000002</c:v>
                </c:pt>
                <c:pt idx="6">
                  <c:v>1022.8</c:v>
                </c:pt>
                <c:pt idx="7">
                  <c:v>567.6</c:v>
                </c:pt>
                <c:pt idx="8">
                  <c:v>981.25</c:v>
                </c:pt>
                <c:pt idx="9">
                  <c:v>858.12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60-481F-8830-543FED4737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15543920"/>
        <c:axId val="1315541008"/>
      </c:areaChart>
      <c:dateAx>
        <c:axId val="1315543920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1315541008"/>
        <c:crosses val="autoZero"/>
        <c:auto val="0"/>
        <c:lblOffset val="100"/>
        <c:baseTimeUnit val="months"/>
        <c:majorUnit val="3"/>
        <c:majorTimeUnit val="months"/>
      </c:dateAx>
      <c:valAx>
        <c:axId val="1315541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uk-UA"/>
                  <a:t>млн. грн.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uk-UA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13155439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Лист1!$C$41</c:f>
              <c:strCache>
                <c:ptCount val="1"/>
                <c:pt idx="0">
                  <c:v>Сукупний портфель іпотечних кредитів, млн грн</c:v>
                </c:pt>
              </c:strCache>
            </c:strRef>
          </c:tx>
          <c:spPr>
            <a:solidFill>
              <a:srgbClr val="FA9106"/>
            </a:solidFill>
            <a:ln w="25400">
              <a:solidFill>
                <a:srgbClr val="E78019"/>
              </a:solidFill>
            </a:ln>
            <a:effectLst/>
          </c:spPr>
          <c:cat>
            <c:numRef>
              <c:f>Лист1!$B$42:$B$53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Лист1!$C$42:$C$53</c:f>
              <c:numCache>
                <c:formatCode>General</c:formatCode>
                <c:ptCount val="12"/>
                <c:pt idx="0">
                  <c:v>31030</c:v>
                </c:pt>
                <c:pt idx="1">
                  <c:v>122179</c:v>
                </c:pt>
                <c:pt idx="2">
                  <c:v>222609</c:v>
                </c:pt>
                <c:pt idx="3">
                  <c:v>208405</c:v>
                </c:pt>
                <c:pt idx="4">
                  <c:v>185233</c:v>
                </c:pt>
                <c:pt idx="5">
                  <c:v>171821</c:v>
                </c:pt>
                <c:pt idx="6">
                  <c:v>175219</c:v>
                </c:pt>
                <c:pt idx="7">
                  <c:v>166978</c:v>
                </c:pt>
                <c:pt idx="8">
                  <c:v>194152</c:v>
                </c:pt>
                <c:pt idx="9">
                  <c:v>162055</c:v>
                </c:pt>
                <c:pt idx="10">
                  <c:v>205944</c:v>
                </c:pt>
                <c:pt idx="11">
                  <c:v>151975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2E-4855-99CB-8369A9742C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3662751"/>
        <c:axId val="953660255"/>
      </c:areaChart>
      <c:lineChart>
        <c:grouping val="standard"/>
        <c:varyColors val="0"/>
        <c:ser>
          <c:idx val="1"/>
          <c:order val="1"/>
          <c:tx>
            <c:strRef>
              <c:f>Лист1!$Q$41</c:f>
              <c:strCache>
                <c:ptCount val="1"/>
                <c:pt idx="0">
                  <c:v>Валові іпотечні кредити до ВВП, %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square"/>
            <c:size val="9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1089024314173788E-2"/>
                  <c:y val="-6.1214734916900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C2E-4855-99CB-8369A9742C3B}"/>
                </c:ext>
              </c:extLst>
            </c:dLbl>
            <c:dLbl>
              <c:idx val="1"/>
              <c:layout>
                <c:manualLayout>
                  <c:x val="-4.6057813798775972E-2"/>
                  <c:y val="-4.421064188442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C2E-4855-99CB-8369A9742C3B}"/>
                </c:ext>
              </c:extLst>
            </c:dLbl>
            <c:dLbl>
              <c:idx val="2"/>
              <c:layout>
                <c:manualLayout>
                  <c:x val="-3.9149141728959599E-2"/>
                  <c:y val="-2.7206548851955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2E-4855-99CB-8369A9742C3B}"/>
                </c:ext>
              </c:extLst>
            </c:dLbl>
            <c:dLbl>
              <c:idx val="3"/>
              <c:layout>
                <c:manualLayout>
                  <c:x val="-1.1514453449693988E-3"/>
                  <c:y val="-4.421064188442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2E-4855-99CB-8369A9742C3B}"/>
                </c:ext>
              </c:extLst>
            </c:dLbl>
            <c:dLbl>
              <c:idx val="4"/>
              <c:layout>
                <c:manualLayout>
                  <c:x val="-1.4968789484602184E-2"/>
                  <c:y val="-7.8218827949373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2E-4855-99CB-8369A9742C3B}"/>
                </c:ext>
              </c:extLst>
            </c:dLbl>
            <c:dLbl>
              <c:idx val="5"/>
              <c:layout>
                <c:manualLayout>
                  <c:x val="-2.1877461554418578E-2"/>
                  <c:y val="6.1214734916900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2E-4855-99CB-8369A9742C3B}"/>
                </c:ext>
              </c:extLst>
            </c:dLbl>
            <c:dLbl>
              <c:idx val="6"/>
              <c:layout>
                <c:manualLayout>
                  <c:x val="-1.0363008104724588E-2"/>
                  <c:y val="4.76114604909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2E-4855-99CB-8369A9742C3B}"/>
                </c:ext>
              </c:extLst>
            </c:dLbl>
            <c:dLbl>
              <c:idx val="11"/>
              <c:layout>
                <c:manualLayout>
                  <c:x val="-2.0726016209449347E-2"/>
                  <c:y val="2.7206548851955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C2E-4855-99CB-8369A9742C3B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Лист1!$B$42:$B$53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Лист1!$Q$42:$Q$53</c:f>
              <c:numCache>
                <c:formatCode>0.0</c:formatCode>
                <c:ptCount val="12"/>
                <c:pt idx="0">
                  <c:v>5.7024403063109093</c:v>
                </c:pt>
                <c:pt idx="1">
                  <c:v>16.952094470752609</c:v>
                </c:pt>
                <c:pt idx="2">
                  <c:v>23.480574987131561</c:v>
                </c:pt>
                <c:pt idx="3">
                  <c:v>22.817774225511716</c:v>
                </c:pt>
                <c:pt idx="4">
                  <c:v>17.110502887113892</c:v>
                </c:pt>
                <c:pt idx="5">
                  <c:v>13.050356980100258</c:v>
                </c:pt>
                <c:pt idx="6">
                  <c:v>12.436678829914918</c:v>
                </c:pt>
                <c:pt idx="7">
                  <c:v>11.476695458410054</c:v>
                </c:pt>
                <c:pt idx="8">
                  <c:v>12.392195709784978</c:v>
                </c:pt>
                <c:pt idx="9">
                  <c:v>8.1868370028563362</c:v>
                </c:pt>
                <c:pt idx="10">
                  <c:v>8.6415557015788131</c:v>
                </c:pt>
                <c:pt idx="11">
                  <c:v>5.0948399554798653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2E-4855-99CB-8369A9742C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2587839"/>
        <c:axId val="822589919"/>
      </c:lineChart>
      <c:catAx>
        <c:axId val="953662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953660255"/>
        <c:crosses val="autoZero"/>
        <c:auto val="1"/>
        <c:lblAlgn val="ctr"/>
        <c:lblOffset val="100"/>
        <c:noMultiLvlLbl val="0"/>
      </c:catAx>
      <c:valAx>
        <c:axId val="9536602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uk-UA"/>
                  <a:t>млн грн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uk-UA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953662751"/>
        <c:crosses val="autoZero"/>
        <c:crossBetween val="between"/>
      </c:valAx>
      <c:valAx>
        <c:axId val="822589919"/>
        <c:scaling>
          <c:orientation val="minMax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uk-UA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822587839"/>
        <c:crosses val="max"/>
        <c:crossBetween val="between"/>
      </c:valAx>
      <c:catAx>
        <c:axId val="82258783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22589919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979996565456494E-2"/>
          <c:y val="4.3662514510510467E-2"/>
          <c:w val="0.90725951959816198"/>
          <c:h val="0.5886060512056765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Лист1!$O$41</c:f>
              <c:strCache>
                <c:ptCount val="1"/>
                <c:pt idx="0">
                  <c:v>Сукупний портфель іпотечних кредитів</c:v>
                </c:pt>
              </c:strCache>
            </c:strRef>
          </c:tx>
          <c:spPr>
            <a:ln w="508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1.539242239715862E-2"/>
                  <c:y val="-1.435822988631539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33F-4558-8B99-A1CB91009260}"/>
                </c:ext>
              </c:extLst>
            </c:dLbl>
            <c:dLbl>
              <c:idx val="11"/>
              <c:layout>
                <c:manualLayout>
                  <c:x val="-1.6176470588235403E-2"/>
                  <c:y val="-3.751030624631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33F-4558-8B99-A1CB91009260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22225" cap="flat" cmpd="sng" algn="ctr">
                      <a:solidFill>
                        <a:schemeClr val="tx1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Лист1!$B$26:$B$37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Лист1!$O$42:$O$53</c:f>
              <c:numCache>
                <c:formatCode>0.0</c:formatCode>
                <c:ptCount val="12"/>
                <c:pt idx="0" formatCode="General">
                  <c:v>100</c:v>
                </c:pt>
                <c:pt idx="1">
                  <c:v>393.74476313245248</c:v>
                </c:pt>
                <c:pt idx="2">
                  <c:v>687.81637674550836</c:v>
                </c:pt>
                <c:pt idx="3">
                  <c:v>435.32477471877422</c:v>
                </c:pt>
                <c:pt idx="4">
                  <c:v>379.88154384984102</c:v>
                </c:pt>
                <c:pt idx="5">
                  <c:v>350.96056609028079</c:v>
                </c:pt>
                <c:pt idx="6">
                  <c:v>356.85326059493372</c:v>
                </c:pt>
                <c:pt idx="7">
                  <c:v>339.98444255868583</c:v>
                </c:pt>
                <c:pt idx="8">
                  <c:v>265.82153969623079</c:v>
                </c:pt>
                <c:pt idx="9">
                  <c:v>120.73298907848221</c:v>
                </c:pt>
                <c:pt idx="10">
                  <c:v>131.17339081185625</c:v>
                </c:pt>
                <c:pt idx="11">
                  <c:v>92.994150784101762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33F-4558-8B99-A1CB91009260}"/>
            </c:ext>
          </c:extLst>
        </c:ser>
        <c:ser>
          <c:idx val="1"/>
          <c:order val="1"/>
          <c:tx>
            <c:strRef>
              <c:f>Лист1!$W$6</c:f>
              <c:strCache>
                <c:ptCount val="1"/>
                <c:pt idx="0">
                  <c:v>Іпотечні кредити нефінансовим корпораціям</c:v>
                </c:pt>
              </c:strCache>
            </c:strRef>
          </c:tx>
          <c:spPr>
            <a:ln w="57150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3.4336942270584661E-2"/>
                  <c:y val="-3.7592890700890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33F-4558-8B99-A1CB91009260}"/>
                </c:ext>
              </c:extLst>
            </c:dLbl>
            <c:dLbl>
              <c:idx val="11"/>
              <c:layout>
                <c:manualLayout>
                  <c:x val="-1.4705882352941284E-2"/>
                  <c:y val="-7.2135204319842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3F-4558-8B99-A1CB91009260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Лист1!$B$26:$B$37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Лист1!$W$7:$W$18</c:f>
              <c:numCache>
                <c:formatCode>0.0</c:formatCode>
                <c:ptCount val="12"/>
                <c:pt idx="0" formatCode="General">
                  <c:v>100</c:v>
                </c:pt>
                <c:pt idx="1">
                  <c:v>467.25992195679066</c:v>
                </c:pt>
                <c:pt idx="2">
                  <c:v>722.63606432718984</c:v>
                </c:pt>
                <c:pt idx="3">
                  <c:v>466.66555194702806</c:v>
                </c:pt>
                <c:pt idx="4">
                  <c:v>451.26929342835399</c:v>
                </c:pt>
                <c:pt idx="5">
                  <c:v>448.74506097271751</c:v>
                </c:pt>
                <c:pt idx="6">
                  <c:v>674.00948604536154</c:v>
                </c:pt>
                <c:pt idx="7">
                  <c:v>665.70502925664789</c:v>
                </c:pt>
                <c:pt idx="8">
                  <c:v>493.2838933342926</c:v>
                </c:pt>
                <c:pt idx="9">
                  <c:v>224.07063850885373</c:v>
                </c:pt>
                <c:pt idx="10">
                  <c:v>274.0290445075687</c:v>
                </c:pt>
                <c:pt idx="11">
                  <c:v>204.88020195400907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33F-4558-8B99-A1CB91009260}"/>
            </c:ext>
          </c:extLst>
        </c:ser>
        <c:ser>
          <c:idx val="2"/>
          <c:order val="2"/>
          <c:tx>
            <c:strRef>
              <c:f>Лист1!$W$25</c:f>
              <c:strCache>
                <c:ptCount val="1"/>
                <c:pt idx="0">
                  <c:v>Іпотечні кредити домогосподарствам</c:v>
                </c:pt>
              </c:strCache>
            </c:strRef>
          </c:tx>
          <c:spPr>
            <a:ln w="50800" cap="rnd">
              <a:solidFill>
                <a:schemeClr val="bg1">
                  <a:lumMod val="50000"/>
                </a:schemeClr>
              </a:solidFill>
              <a:prstDash val="lgDash"/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2.960081230222816E-2"/>
                  <c:y val="6.2654817834817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3F-4558-8B99-A1CB91009260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33F-4558-8B99-A1CB91009260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Лист1!$B$26:$B$37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Лист1!$W$26:$W$37</c:f>
              <c:numCache>
                <c:formatCode>0.0</c:formatCode>
                <c:ptCount val="12"/>
                <c:pt idx="0" formatCode="General">
                  <c:v>100</c:v>
                </c:pt>
                <c:pt idx="1">
                  <c:v>356.10778151342402</c:v>
                </c:pt>
                <c:pt idx="2">
                  <c:v>669.99001327911799</c:v>
                </c:pt>
                <c:pt idx="3">
                  <c:v>419.27948181143802</c:v>
                </c:pt>
                <c:pt idx="4">
                  <c:v>343.33371532470164</c:v>
                </c:pt>
                <c:pt idx="5">
                  <c:v>300.89860206310345</c:v>
                </c:pt>
                <c:pt idx="6">
                  <c:v>194.48126523325928</c:v>
                </c:pt>
                <c:pt idx="7">
                  <c:v>173.22781806735966</c:v>
                </c:pt>
                <c:pt idx="8">
                  <c:v>149.36941526631728</c:v>
                </c:pt>
                <c:pt idx="9">
                  <c:v>67.828019894400228</c:v>
                </c:pt>
                <c:pt idx="10">
                  <c:v>58.036697668512183</c:v>
                </c:pt>
                <c:pt idx="11">
                  <c:v>35.712723135014599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33F-4558-8B99-A1CB910092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0455839"/>
        <c:axId val="950450015"/>
      </c:lineChart>
      <c:catAx>
        <c:axId val="950455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950450015"/>
        <c:crossesAt val="-100"/>
        <c:auto val="1"/>
        <c:lblAlgn val="ctr"/>
        <c:lblOffset val="100"/>
        <c:noMultiLvlLbl val="0"/>
      </c:catAx>
      <c:valAx>
        <c:axId val="9504500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uk-UA" dirty="0"/>
                  <a:t>%</a:t>
                </a:r>
              </a:p>
            </c:rich>
          </c:tx>
          <c:layout>
            <c:manualLayout>
              <c:xMode val="edge"/>
              <c:yMode val="edge"/>
              <c:x val="0"/>
              <c:y val="5.380658507788397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uk-UA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950455839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2951971073806521E-2"/>
          <c:y val="0.74091999600744796"/>
          <c:w val="0.58532058891725069"/>
          <c:h val="0.23172096944333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133311866277649E-2"/>
          <c:y val="5.257925732468751E-2"/>
          <c:w val="0.97503104363356408"/>
          <c:h val="0.7171063045914671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Лист1!$J$41</c:f>
              <c:strCache>
                <c:ptCount val="1"/>
                <c:pt idx="0">
                  <c:v>Іпотечні кредити нефінансовим корпораціям</c:v>
                </c:pt>
              </c:strCache>
            </c:strRef>
          </c:tx>
          <c:spPr>
            <a:solidFill>
              <a:srgbClr val="A5002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Лист1!$B$42:$B$54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 formatCode="mmm\-yy">
                  <c:v>42826</c:v>
                </c:pt>
              </c:numCache>
            </c:numRef>
          </c:cat>
          <c:val>
            <c:numRef>
              <c:f>Лист1!$J$42:$J$54</c:f>
              <c:numCache>
                <c:formatCode>0.0</c:formatCode>
                <c:ptCount val="13"/>
                <c:pt idx="0">
                  <c:v>33.860779890428617</c:v>
                </c:pt>
                <c:pt idx="1">
                  <c:v>40.182846479345876</c:v>
                </c:pt>
                <c:pt idx="2">
                  <c:v>35.574931831147886</c:v>
                </c:pt>
                <c:pt idx="3">
                  <c:v>36.298553297665606</c:v>
                </c:pt>
                <c:pt idx="4">
                  <c:v>40.223934180194675</c:v>
                </c:pt>
                <c:pt idx="5">
                  <c:v>43.295057065201576</c:v>
                </c:pt>
                <c:pt idx="6">
                  <c:v>63.954822251011592</c:v>
                </c:pt>
                <c:pt idx="7">
                  <c:v>66.300949825725539</c:v>
                </c:pt>
                <c:pt idx="8">
                  <c:v>62.835304297663683</c:v>
                </c:pt>
                <c:pt idx="9">
                  <c:v>62.842861991299245</c:v>
                </c:pt>
                <c:pt idx="10">
                  <c:v>70.737190692615471</c:v>
                </c:pt>
                <c:pt idx="11">
                  <c:v>74.600427701924659</c:v>
                </c:pt>
                <c:pt idx="12">
                  <c:v>76.01023533430012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64-45F9-9DD1-853C233FB8C3}"/>
            </c:ext>
          </c:extLst>
        </c:ser>
        <c:ser>
          <c:idx val="1"/>
          <c:order val="1"/>
          <c:tx>
            <c:strRef>
              <c:f>Лист1!$K$41</c:f>
              <c:strCache>
                <c:ptCount val="1"/>
                <c:pt idx="0">
                  <c:v>Іпотечні кредити домогосподарствам</c:v>
                </c:pt>
              </c:strCache>
            </c:strRef>
          </c:tx>
          <c:spPr>
            <a:solidFill>
              <a:srgbClr val="FFFFCC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numFmt formatCode="#,##0.0" sourceLinked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Лист1!$B$42:$B$54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 formatCode="mmm\-yy">
                  <c:v>42826</c:v>
                </c:pt>
              </c:numCache>
            </c:numRef>
          </c:cat>
          <c:val>
            <c:numRef>
              <c:f>Лист1!$K$42:$K$54</c:f>
              <c:numCache>
                <c:formatCode>0.0</c:formatCode>
                <c:ptCount val="13"/>
                <c:pt idx="0">
                  <c:v>66.139220109571383</c:v>
                </c:pt>
                <c:pt idx="1">
                  <c:v>59.817153520654124</c:v>
                </c:pt>
                <c:pt idx="2">
                  <c:v>64.425068168852121</c:v>
                </c:pt>
                <c:pt idx="3">
                  <c:v>63.701446702334394</c:v>
                </c:pt>
                <c:pt idx="4">
                  <c:v>59.776065819805325</c:v>
                </c:pt>
                <c:pt idx="5">
                  <c:v>56.704942934798417</c:v>
                </c:pt>
                <c:pt idx="6">
                  <c:v>36.045177748988408</c:v>
                </c:pt>
                <c:pt idx="7">
                  <c:v>33.699050174274454</c:v>
                </c:pt>
                <c:pt idx="8">
                  <c:v>37.164695702336317</c:v>
                </c:pt>
                <c:pt idx="9">
                  <c:v>37.157138008700755</c:v>
                </c:pt>
                <c:pt idx="10">
                  <c:v>29.262809307384529</c:v>
                </c:pt>
                <c:pt idx="11">
                  <c:v>25.399572298075341</c:v>
                </c:pt>
                <c:pt idx="12">
                  <c:v>23.989764665699873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64-45F9-9DD1-853C233FB8C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27756399"/>
        <c:axId val="727759311"/>
      </c:barChart>
      <c:catAx>
        <c:axId val="7277563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727759311"/>
        <c:crosses val="autoZero"/>
        <c:auto val="1"/>
        <c:lblAlgn val="ctr"/>
        <c:lblOffset val="100"/>
        <c:noMultiLvlLbl val="0"/>
      </c:catAx>
      <c:valAx>
        <c:axId val="72775931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7277563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Лист1!$G$25</c:f>
              <c:strCache>
                <c:ptCount val="1"/>
                <c:pt idx="0">
                  <c:v>Частка іпотечних кредитів у сукупному портфелі домогосподарств</c:v>
                </c:pt>
              </c:strCache>
            </c:strRef>
          </c:tx>
          <c:spPr>
            <a:ln w="38100" cap="rnd">
              <a:solidFill>
                <a:schemeClr val="accent1">
                  <a:lumMod val="75000"/>
                  <a:lumOff val="25000"/>
                </a:schemeClr>
              </a:solidFill>
              <a:round/>
            </a:ln>
            <a:effectLst/>
          </c:spPr>
          <c:marker>
            <c:symbol val="square"/>
            <c:size val="9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Лист1!$B$7:$B$19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 formatCode="mmm\-yy">
                  <c:v>42826</c:v>
                </c:pt>
              </c:numCache>
            </c:numRef>
          </c:cat>
          <c:val>
            <c:numRef>
              <c:f>Лист1!$G$26:$G$38</c:f>
              <c:numCache>
                <c:formatCode>0.0</c:formatCode>
                <c:ptCount val="13"/>
                <c:pt idx="0">
                  <c:v>25.024996951591273</c:v>
                </c:pt>
                <c:pt idx="1">
                  <c:v>45.567568241617103</c:v>
                </c:pt>
                <c:pt idx="2">
                  <c:v>51.130521587222368</c:v>
                </c:pt>
                <c:pt idx="3">
                  <c:v>55.029036389788146</c:v>
                </c:pt>
                <c:pt idx="4">
                  <c:v>52.842443852666342</c:v>
                </c:pt>
                <c:pt idx="5">
                  <c:v>48.419174651135052</c:v>
                </c:pt>
                <c:pt idx="6">
                  <c:v>33.661107824483423</c:v>
                </c:pt>
                <c:pt idx="7">
                  <c:v>29.075745753866343</c:v>
                </c:pt>
                <c:pt idx="8">
                  <c:v>34.162346424259646</c:v>
                </c:pt>
                <c:pt idx="9">
                  <c:v>34.434347997643947</c:v>
                </c:pt>
                <c:pt idx="10">
                  <c:v>36.897014075538934</c:v>
                </c:pt>
                <c:pt idx="11">
                  <c:v>22.161302545613211</c:v>
                </c:pt>
                <c:pt idx="12">
                  <c:v>23.772006236371805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B8-477C-BCA7-B0D47A43C30A}"/>
            </c:ext>
          </c:extLst>
        </c:ser>
        <c:ser>
          <c:idx val="1"/>
          <c:order val="1"/>
          <c:tx>
            <c:strRef>
              <c:f>Лист1!$G$6</c:f>
              <c:strCache>
                <c:ptCount val="1"/>
                <c:pt idx="0">
                  <c:v>Частка іпотечних кредитів у сукупному портфелі нефінансових корпорацій</c:v>
                </c:pt>
              </c:strCache>
            </c:strRef>
          </c:tx>
          <c:spPr>
            <a:ln w="3810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9"/>
            <c:spPr>
              <a:solidFill>
                <a:schemeClr val="tx1"/>
              </a:solidFill>
              <a:ln w="9525">
                <a:solidFill>
                  <a:schemeClr val="tx1"/>
                </a:solidFill>
                <a:prstDash val="sysDash"/>
              </a:ln>
              <a:effectLst/>
            </c:spPr>
          </c:marker>
          <c:dLbls>
            <c:numFmt formatCode="#,##0.0" sourceLinked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Лист1!$B$7:$B$19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 formatCode="mmm\-yy">
                  <c:v>42826</c:v>
                </c:pt>
              </c:numCache>
            </c:numRef>
          </c:cat>
          <c:val>
            <c:numRef>
              <c:f>Лист1!$G$7:$G$19</c:f>
              <c:numCache>
                <c:formatCode>0.0</c:formatCode>
                <c:ptCount val="13"/>
                <c:pt idx="0">
                  <c:v>6.5462950848270749</c:v>
                </c:pt>
                <c:pt idx="1">
                  <c:v>18.848185629386201</c:v>
                </c:pt>
                <c:pt idx="2">
                  <c:v>17.849728962167401</c:v>
                </c:pt>
                <c:pt idx="3">
                  <c:v>16.366409571303397</c:v>
                </c:pt>
                <c:pt idx="4">
                  <c:v>14.873014066963297</c:v>
                </c:pt>
                <c:pt idx="5">
                  <c:v>12.925140518986353</c:v>
                </c:pt>
                <c:pt idx="6">
                  <c:v>18.509476813808483</c:v>
                </c:pt>
                <c:pt idx="7">
                  <c:v>16.000508741832309</c:v>
                </c:pt>
                <c:pt idx="8">
                  <c:v>15.66378760234759</c:v>
                </c:pt>
                <c:pt idx="9">
                  <c:v>12.927220914070285</c:v>
                </c:pt>
                <c:pt idx="10">
                  <c:v>17.720048557742601</c:v>
                </c:pt>
                <c:pt idx="11">
                  <c:v>13.660637257028288</c:v>
                </c:pt>
                <c:pt idx="12">
                  <c:v>16.164531670107905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AB8-477C-BCA7-B0D47A43C3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1902751"/>
        <c:axId val="951915231"/>
      </c:lineChart>
      <c:catAx>
        <c:axId val="951902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951915231"/>
        <c:crosses val="autoZero"/>
        <c:auto val="1"/>
        <c:lblAlgn val="ctr"/>
        <c:lblOffset val="100"/>
        <c:noMultiLvlLbl val="0"/>
      </c:catAx>
      <c:valAx>
        <c:axId val="95191523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951902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227642086672293E-2"/>
          <c:y val="4.7912390496294401E-2"/>
          <c:w val="0.97391598950776748"/>
          <c:h val="0.7413618738598800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Лист1!$F$78</c:f>
              <c:strCache>
                <c:ptCount val="1"/>
                <c:pt idx="0">
                  <c:v>Іпотечні кредити у національній валюті</c:v>
                </c:pt>
              </c:strCache>
            </c:strRef>
          </c:tx>
          <c:spPr>
            <a:solidFill>
              <a:srgbClr val="A5002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Лист1!$C$79:$C$91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 formatCode="mmm\-yy">
                  <c:v>42826</c:v>
                </c:pt>
              </c:numCache>
            </c:numRef>
          </c:cat>
          <c:val>
            <c:numRef>
              <c:f>Лист1!$F$79:$F$91</c:f>
              <c:numCache>
                <c:formatCode>0.0</c:formatCode>
                <c:ptCount val="13"/>
                <c:pt idx="0">
                  <c:v>12.079130731374557</c:v>
                </c:pt>
                <c:pt idx="1">
                  <c:v>18.786601718570413</c:v>
                </c:pt>
                <c:pt idx="2">
                  <c:v>14.883973894126179</c:v>
                </c:pt>
                <c:pt idx="3">
                  <c:v>15.47338370104778</c:v>
                </c:pt>
                <c:pt idx="4">
                  <c:v>16.350417701512757</c:v>
                </c:pt>
                <c:pt idx="5">
                  <c:v>22.516447537231478</c:v>
                </c:pt>
                <c:pt idx="6">
                  <c:v>32.727445454257577</c:v>
                </c:pt>
                <c:pt idx="7">
                  <c:v>33.127776790474499</c:v>
                </c:pt>
                <c:pt idx="8">
                  <c:v>22.405621154165974</c:v>
                </c:pt>
                <c:pt idx="9">
                  <c:v>24.718093498297765</c:v>
                </c:pt>
                <c:pt idx="10">
                  <c:v>22.007798888243592</c:v>
                </c:pt>
                <c:pt idx="11">
                  <c:v>25.649594570088858</c:v>
                </c:pt>
                <c:pt idx="12">
                  <c:v>27.879565876998484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9E-4D04-B180-BF13E4DE6019}"/>
            </c:ext>
          </c:extLst>
        </c:ser>
        <c:ser>
          <c:idx val="1"/>
          <c:order val="1"/>
          <c:tx>
            <c:strRef>
              <c:f>Лист1!$G$78</c:f>
              <c:strCache>
                <c:ptCount val="1"/>
                <c:pt idx="0">
                  <c:v>Іпотечні кредити в іноземній валюті</c:v>
                </c:pt>
              </c:strCache>
            </c:strRef>
          </c:tx>
          <c:spPr>
            <a:solidFill>
              <a:srgbClr val="FFFFCC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numFmt formatCode="#,##0.0" sourceLinked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Лист1!$C$79:$C$91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 formatCode="mmm\-yy">
                  <c:v>42826</c:v>
                </c:pt>
              </c:numCache>
            </c:numRef>
          </c:cat>
          <c:val>
            <c:numRef>
              <c:f>Лист1!$G$79:$G$91</c:f>
              <c:numCache>
                <c:formatCode>0.0</c:formatCode>
                <c:ptCount val="13"/>
                <c:pt idx="0">
                  <c:v>87.920869268625452</c:v>
                </c:pt>
                <c:pt idx="1">
                  <c:v>81.213398281429576</c:v>
                </c:pt>
                <c:pt idx="2">
                  <c:v>85.116026105873814</c:v>
                </c:pt>
                <c:pt idx="3">
                  <c:v>84.52661629895222</c:v>
                </c:pt>
                <c:pt idx="4">
                  <c:v>83.649582298487246</c:v>
                </c:pt>
                <c:pt idx="5">
                  <c:v>77.483552462768529</c:v>
                </c:pt>
                <c:pt idx="6">
                  <c:v>67.272554545742423</c:v>
                </c:pt>
                <c:pt idx="7">
                  <c:v>66.872223209525501</c:v>
                </c:pt>
                <c:pt idx="8">
                  <c:v>77.594378845834029</c:v>
                </c:pt>
                <c:pt idx="9">
                  <c:v>75.281906501702238</c:v>
                </c:pt>
                <c:pt idx="10">
                  <c:v>77.992201111756415</c:v>
                </c:pt>
                <c:pt idx="11">
                  <c:v>74.350405429911135</c:v>
                </c:pt>
                <c:pt idx="12">
                  <c:v>72.120434123001516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9E-4D04-B180-BF13E4DE60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3666079"/>
        <c:axId val="953661919"/>
      </c:barChart>
      <c:catAx>
        <c:axId val="953666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953661919"/>
        <c:crosses val="autoZero"/>
        <c:auto val="1"/>
        <c:lblAlgn val="ctr"/>
        <c:lblOffset val="100"/>
        <c:noMultiLvlLbl val="0"/>
      </c:catAx>
      <c:valAx>
        <c:axId val="953661919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53666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Лист1!$H$78</c:f>
              <c:strCache>
                <c:ptCount val="1"/>
                <c:pt idx="0">
                  <c:v>Іпотечні кредити у національній валюті</c:v>
                </c:pt>
              </c:strCache>
            </c:strRef>
          </c:tx>
          <c:spPr>
            <a:solidFill>
              <a:srgbClr val="A5002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Лист1!$C$79:$C$91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 formatCode="mmm\-yy">
                  <c:v>42826</c:v>
                </c:pt>
              </c:numCache>
            </c:numRef>
          </c:cat>
          <c:val>
            <c:numRef>
              <c:f>Лист1!$H$79:$H$91</c:f>
              <c:numCache>
                <c:formatCode>0.0</c:formatCode>
                <c:ptCount val="13"/>
                <c:pt idx="0">
                  <c:v>38.840772818121252</c:v>
                </c:pt>
                <c:pt idx="1">
                  <c:v>54.280476626947745</c:v>
                </c:pt>
                <c:pt idx="2">
                  <c:v>45.675754170191816</c:v>
                </c:pt>
                <c:pt idx="3">
                  <c:v>54.654452199661584</c:v>
                </c:pt>
                <c:pt idx="4">
                  <c:v>55.283996349385298</c:v>
                </c:pt>
                <c:pt idx="5">
                  <c:v>60.759510686920279</c:v>
                </c:pt>
                <c:pt idx="6">
                  <c:v>56.355020926102753</c:v>
                </c:pt>
                <c:pt idx="7">
                  <c:v>54.286953065722443</c:v>
                </c:pt>
                <c:pt idx="8">
                  <c:v>53.738647168759634</c:v>
                </c:pt>
                <c:pt idx="9">
                  <c:v>44.329340141398269</c:v>
                </c:pt>
                <c:pt idx="10">
                  <c:v>47.645165054675005</c:v>
                </c:pt>
                <c:pt idx="11">
                  <c:v>52.018099387866712</c:v>
                </c:pt>
                <c:pt idx="12">
                  <c:v>52.777859626377513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E3-4895-8661-265404F39561}"/>
            </c:ext>
          </c:extLst>
        </c:ser>
        <c:ser>
          <c:idx val="1"/>
          <c:order val="1"/>
          <c:tx>
            <c:strRef>
              <c:f>Лист1!$I$78</c:f>
              <c:strCache>
                <c:ptCount val="1"/>
                <c:pt idx="0">
                  <c:v>Іпотечні кредити в іноземній валюті</c:v>
                </c:pt>
              </c:strCache>
            </c:strRef>
          </c:tx>
          <c:spPr>
            <a:solidFill>
              <a:srgbClr val="FFFFCC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numFmt formatCode="#,##0.0" sourceLinked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Лист1!$C$79:$C$91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 formatCode="mmm\-yy">
                  <c:v>42826</c:v>
                </c:pt>
              </c:numCache>
            </c:numRef>
          </c:cat>
          <c:val>
            <c:numRef>
              <c:f>Лист1!$I$79:$I$91</c:f>
              <c:numCache>
                <c:formatCode>0.0</c:formatCode>
                <c:ptCount val="13"/>
                <c:pt idx="0">
                  <c:v>61.159227181878748</c:v>
                </c:pt>
                <c:pt idx="1">
                  <c:v>45.719523373052247</c:v>
                </c:pt>
                <c:pt idx="2">
                  <c:v>54.324245829808191</c:v>
                </c:pt>
                <c:pt idx="3">
                  <c:v>45.345547800338409</c:v>
                </c:pt>
                <c:pt idx="4">
                  <c:v>44.716003650614702</c:v>
                </c:pt>
                <c:pt idx="5">
                  <c:v>39.240489313079713</c:v>
                </c:pt>
                <c:pt idx="6">
                  <c:v>43.644979073897247</c:v>
                </c:pt>
                <c:pt idx="7">
                  <c:v>45.713046934277557</c:v>
                </c:pt>
                <c:pt idx="8">
                  <c:v>46.261352831240373</c:v>
                </c:pt>
                <c:pt idx="9">
                  <c:v>55.670659858601724</c:v>
                </c:pt>
                <c:pt idx="10">
                  <c:v>52.354834945324988</c:v>
                </c:pt>
                <c:pt idx="11">
                  <c:v>47.981900612133295</c:v>
                </c:pt>
                <c:pt idx="12">
                  <c:v>47.222140373622487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E3-4895-8661-265404F395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5319103"/>
        <c:axId val="945314943"/>
      </c:barChart>
      <c:catAx>
        <c:axId val="9453191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945314943"/>
        <c:crosses val="autoZero"/>
        <c:auto val="1"/>
        <c:lblAlgn val="ctr"/>
        <c:lblOffset val="100"/>
        <c:noMultiLvlLbl val="0"/>
      </c:catAx>
      <c:valAx>
        <c:axId val="945314943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453191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Лист1!$O$25</c:f>
              <c:strCache>
                <c:ptCount val="1"/>
                <c:pt idx="0">
                  <c:v>до 1 року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Лист1!$B$26:$B$38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 formatCode="mmm\-yy">
                  <c:v>42826</c:v>
                </c:pt>
              </c:numCache>
            </c:numRef>
          </c:cat>
          <c:val>
            <c:numRef>
              <c:f>Лист1!$O$26:$O$38</c:f>
              <c:numCache>
                <c:formatCode>0.0</c:formatCode>
                <c:ptCount val="13"/>
                <c:pt idx="0">
                  <c:v>1.5446084880378113</c:v>
                </c:pt>
                <c:pt idx="1">
                  <c:v>2.0387499315855728</c:v>
                </c:pt>
                <c:pt idx="2">
                  <c:v>2.3428348301444748</c:v>
                </c:pt>
                <c:pt idx="3">
                  <c:v>2.5768886009777265</c:v>
                </c:pt>
                <c:pt idx="4">
                  <c:v>2.9604876947392187</c:v>
                </c:pt>
                <c:pt idx="5">
                  <c:v>4.7992938592439778</c:v>
                </c:pt>
                <c:pt idx="6">
                  <c:v>4.6074923208461325</c:v>
                </c:pt>
                <c:pt idx="7">
                  <c:v>4.5566020970321661</c:v>
                </c:pt>
                <c:pt idx="8">
                  <c:v>5.2746826320749483</c:v>
                </c:pt>
                <c:pt idx="9">
                  <c:v>5.8888981150876027</c:v>
                </c:pt>
                <c:pt idx="10">
                  <c:v>5.3297934124284403</c:v>
                </c:pt>
                <c:pt idx="11">
                  <c:v>4.2978161187534001</c:v>
                </c:pt>
                <c:pt idx="12">
                  <c:v>3.9677908740809897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89-4007-9C71-14BD86B02033}"/>
            </c:ext>
          </c:extLst>
        </c:ser>
        <c:ser>
          <c:idx val="1"/>
          <c:order val="1"/>
          <c:tx>
            <c:strRef>
              <c:f>Лист1!$P$25</c:f>
              <c:strCache>
                <c:ptCount val="1"/>
                <c:pt idx="0">
                  <c:v>1-5 років</c:v>
                </c:pt>
              </c:strCache>
            </c:strRef>
          </c:tx>
          <c:spPr>
            <a:solidFill>
              <a:srgbClr val="A5002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Лист1!$B$26:$B$38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 formatCode="mmm\-yy">
                  <c:v>42826</c:v>
                </c:pt>
              </c:numCache>
            </c:numRef>
          </c:cat>
          <c:val>
            <c:numRef>
              <c:f>Лист1!$P$26:$P$38</c:f>
              <c:numCache>
                <c:formatCode>0.0</c:formatCode>
                <c:ptCount val="13"/>
                <c:pt idx="0">
                  <c:v>98.455391511962191</c:v>
                </c:pt>
                <c:pt idx="1">
                  <c:v>16.560396256362541</c:v>
                </c:pt>
                <c:pt idx="2">
                  <c:v>12.126262062810286</c:v>
                </c:pt>
                <c:pt idx="3">
                  <c:v>10.549349563488178</c:v>
                </c:pt>
                <c:pt idx="4">
                  <c:v>8.8760442537818918</c:v>
                </c:pt>
                <c:pt idx="5">
                  <c:v>9.6940398846363074</c:v>
                </c:pt>
                <c:pt idx="6">
                  <c:v>13.092561512397479</c:v>
                </c:pt>
                <c:pt idx="7">
                  <c:v>10.831704282921628</c:v>
                </c:pt>
                <c:pt idx="8">
                  <c:v>8.9084760796053004</c:v>
                </c:pt>
                <c:pt idx="9">
                  <c:v>7.4765423897699907</c:v>
                </c:pt>
                <c:pt idx="10">
                  <c:v>7.2579440803119555</c:v>
                </c:pt>
                <c:pt idx="11">
                  <c:v>6.7640734695992331</c:v>
                </c:pt>
                <c:pt idx="12">
                  <c:v>6.7499124752013069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89-4007-9C71-14BD86B02033}"/>
            </c:ext>
          </c:extLst>
        </c:ser>
        <c:ser>
          <c:idx val="2"/>
          <c:order val="2"/>
          <c:tx>
            <c:strRef>
              <c:f>Лист1!$Q$25</c:f>
              <c:strCache>
                <c:ptCount val="1"/>
                <c:pt idx="0">
                  <c:v>понад 5 років</c:v>
                </c:pt>
              </c:strCache>
            </c:strRef>
          </c:tx>
          <c:spPr>
            <a:solidFill>
              <a:srgbClr val="FFFFCC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Лист1!$B$26:$B$38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 formatCode="mmm\-yy">
                  <c:v>42826</c:v>
                </c:pt>
              </c:numCache>
            </c:numRef>
          </c:cat>
          <c:val>
            <c:numRef>
              <c:f>Лист1!$Q$26:$Q$38</c:f>
              <c:numCache>
                <c:formatCode>0.0</c:formatCode>
                <c:ptCount val="13"/>
                <c:pt idx="0">
                  <c:v>0</c:v>
                </c:pt>
                <c:pt idx="1">
                  <c:v>81.400853812051892</c:v>
                </c:pt>
                <c:pt idx="2">
                  <c:v>85.530903107045248</c:v>
                </c:pt>
                <c:pt idx="3">
                  <c:v>86.873761835534097</c:v>
                </c:pt>
                <c:pt idx="4">
                  <c:v>88.163468051478887</c:v>
                </c:pt>
                <c:pt idx="5">
                  <c:v>85.506666256119715</c:v>
                </c:pt>
                <c:pt idx="6">
                  <c:v>82.299946166756385</c:v>
                </c:pt>
                <c:pt idx="7">
                  <c:v>84.611693620046196</c:v>
                </c:pt>
                <c:pt idx="8">
                  <c:v>85.81684128831975</c:v>
                </c:pt>
                <c:pt idx="9">
                  <c:v>86.634559495142412</c:v>
                </c:pt>
                <c:pt idx="10">
                  <c:v>87.412262507259612</c:v>
                </c:pt>
                <c:pt idx="11">
                  <c:v>88.938110411647358</c:v>
                </c:pt>
                <c:pt idx="12">
                  <c:v>89.282296650717711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89-4007-9C71-14BD86B020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28912895"/>
        <c:axId val="728918719"/>
      </c:barChart>
      <c:catAx>
        <c:axId val="7289128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728918719"/>
        <c:crosses val="autoZero"/>
        <c:auto val="1"/>
        <c:lblAlgn val="ctr"/>
        <c:lblOffset val="100"/>
        <c:noMultiLvlLbl val="0"/>
      </c:catAx>
      <c:valAx>
        <c:axId val="7289187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prstDash val="dash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7289128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Лист1!$O$6</c:f>
              <c:strCache>
                <c:ptCount val="1"/>
                <c:pt idx="0">
                  <c:v>до 1 року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Лист1!$B$7:$B$19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 formatCode="mmm\-yy">
                  <c:v>42826</c:v>
                </c:pt>
              </c:numCache>
            </c:numRef>
          </c:cat>
          <c:val>
            <c:numRef>
              <c:f>Лист1!$O$7:$O$19</c:f>
              <c:numCache>
                <c:formatCode>0.0</c:formatCode>
                <c:ptCount val="13"/>
                <c:pt idx="0">
                  <c:v>8.1088797944227657</c:v>
                </c:pt>
                <c:pt idx="1">
                  <c:v>24.261126387615846</c:v>
                </c:pt>
                <c:pt idx="2">
                  <c:v>26.791509350573918</c:v>
                </c:pt>
                <c:pt idx="3">
                  <c:v>26.976258460236885</c:v>
                </c:pt>
                <c:pt idx="4">
                  <c:v>32.827347398937029</c:v>
                </c:pt>
                <c:pt idx="5">
                  <c:v>26.695792445221134</c:v>
                </c:pt>
                <c:pt idx="6">
                  <c:v>28.13467664932492</c:v>
                </c:pt>
                <c:pt idx="7">
                  <c:v>31.464754127976295</c:v>
                </c:pt>
                <c:pt idx="8">
                  <c:v>38.563559460965934</c:v>
                </c:pt>
                <c:pt idx="9">
                  <c:v>51.636881382560887</c:v>
                </c:pt>
                <c:pt idx="10">
                  <c:v>40.940698384804946</c:v>
                </c:pt>
                <c:pt idx="11">
                  <c:v>33.324218956727293</c:v>
                </c:pt>
                <c:pt idx="12">
                  <c:v>30.954976722258237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53-40C0-952D-D773BB415ABF}"/>
            </c:ext>
          </c:extLst>
        </c:ser>
        <c:ser>
          <c:idx val="1"/>
          <c:order val="1"/>
          <c:tx>
            <c:strRef>
              <c:f>Лист1!$P$6</c:f>
              <c:strCache>
                <c:ptCount val="1"/>
                <c:pt idx="0">
                  <c:v>1-5 років</c:v>
                </c:pt>
              </c:strCache>
            </c:strRef>
          </c:tx>
          <c:spPr>
            <a:solidFill>
              <a:srgbClr val="A5002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Лист1!$B$7:$B$19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 formatCode="mmm\-yy">
                  <c:v>42826</c:v>
                </c:pt>
              </c:numCache>
            </c:numRef>
          </c:cat>
          <c:val>
            <c:numRef>
              <c:f>Лист1!$P$7:$P$19</c:f>
              <c:numCache>
                <c:formatCode>0.0</c:formatCode>
                <c:ptCount val="13"/>
                <c:pt idx="0">
                  <c:v>91.891120205577238</c:v>
                </c:pt>
                <c:pt idx="1">
                  <c:v>56.83267135146145</c:v>
                </c:pt>
                <c:pt idx="2">
                  <c:v>51.499501218542044</c:v>
                </c:pt>
                <c:pt idx="3">
                  <c:v>49.058798646362099</c:v>
                </c:pt>
                <c:pt idx="4">
                  <c:v>43.874483276963552</c:v>
                </c:pt>
                <c:pt idx="5">
                  <c:v>47.732222072859251</c:v>
                </c:pt>
                <c:pt idx="6">
                  <c:v>47.535717154050026</c:v>
                </c:pt>
                <c:pt idx="7">
                  <c:v>42.727716154207464</c:v>
                </c:pt>
                <c:pt idx="8">
                  <c:v>40.170989212761079</c:v>
                </c:pt>
                <c:pt idx="9">
                  <c:v>29.976433621366848</c:v>
                </c:pt>
                <c:pt idx="10">
                  <c:v>24.98232415104442</c:v>
                </c:pt>
                <c:pt idx="11">
                  <c:v>27.730343817806553</c:v>
                </c:pt>
                <c:pt idx="12">
                  <c:v>29.388148977547289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53-40C0-952D-D773BB415ABF}"/>
            </c:ext>
          </c:extLst>
        </c:ser>
        <c:ser>
          <c:idx val="2"/>
          <c:order val="2"/>
          <c:tx>
            <c:strRef>
              <c:f>Лист1!$Q$6</c:f>
              <c:strCache>
                <c:ptCount val="1"/>
                <c:pt idx="0">
                  <c:v>понад 5 років</c:v>
                </c:pt>
              </c:strCache>
            </c:strRef>
          </c:tx>
          <c:spPr>
            <a:solidFill>
              <a:srgbClr val="FFFFCC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Лист1!$B$7:$B$19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 formatCode="mmm\-yy">
                  <c:v>42826</c:v>
                </c:pt>
              </c:numCache>
            </c:numRef>
          </c:cat>
          <c:val>
            <c:numRef>
              <c:f>Лист1!$Q$7:$Q$19</c:f>
              <c:numCache>
                <c:formatCode>0.0</c:formatCode>
                <c:ptCount val="13"/>
                <c:pt idx="0" formatCode="General">
                  <c:v>0</c:v>
                </c:pt>
                <c:pt idx="1">
                  <c:v>18.906202260922701</c:v>
                </c:pt>
                <c:pt idx="2">
                  <c:v>21.708989430884042</c:v>
                </c:pt>
                <c:pt idx="3">
                  <c:v>23.964942893401016</c:v>
                </c:pt>
                <c:pt idx="4">
                  <c:v>23.298169324099423</c:v>
                </c:pt>
                <c:pt idx="5">
                  <c:v>25.571985481919612</c:v>
                </c:pt>
                <c:pt idx="6">
                  <c:v>24.329606196625054</c:v>
                </c:pt>
                <c:pt idx="7">
                  <c:v>25.807529717816237</c:v>
                </c:pt>
                <c:pt idx="8">
                  <c:v>21.265451326272995</c:v>
                </c:pt>
                <c:pt idx="9">
                  <c:v>18.386684996072269</c:v>
                </c:pt>
                <c:pt idx="10">
                  <c:v>34.07697746415063</c:v>
                </c:pt>
                <c:pt idx="11">
                  <c:v>38.945437225466158</c:v>
                </c:pt>
                <c:pt idx="12">
                  <c:v>39.656874300194474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53-40C0-952D-D773BB415A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1375215"/>
        <c:axId val="951377295"/>
      </c:barChart>
      <c:catAx>
        <c:axId val="9513752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951377295"/>
        <c:crosses val="autoZero"/>
        <c:auto val="1"/>
        <c:lblAlgn val="ctr"/>
        <c:lblOffset val="100"/>
        <c:noMultiLvlLbl val="0"/>
      </c:catAx>
      <c:valAx>
        <c:axId val="951377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prstDash val="dash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9513752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0.17848</cdr:x>
      <cdr:y>0.37357</cdr:y>
    </cdr:from>
    <cdr:to>
      <cdr:x>0.41842</cdr:x>
      <cdr:y>0.61056</cdr:y>
    </cdr:to>
    <cdr:sp macro="" textlink="">
      <cdr:nvSpPr>
        <cdr:cNvPr id="2" name="Скругленная прямоугольная выноска 1"/>
        <cdr:cNvSpPr/>
      </cdr:nvSpPr>
      <cdr:spPr>
        <a:xfrm xmlns:a="http://schemas.openxmlformats.org/drawingml/2006/main">
          <a:off x="1989221" y="1664597"/>
          <a:ext cx="2674287" cy="1056027"/>
        </a:xfrm>
        <a:prstGeom xmlns:a="http://schemas.openxmlformats.org/drawingml/2006/main" prst="wedgeRoundRectCallout">
          <a:avLst>
            <a:gd name="adj1" fmla="val 76352"/>
            <a:gd name="adj2" fmla="val 50219"/>
            <a:gd name="adj3" fmla="val 16667"/>
          </a:avLst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lIns="36000" tIns="18000" rIns="36000" bIns="18000"/>
        <a:lstStyle xmlns:a="http://schemas.openxmlformats.org/drawingml/2006/main"/>
        <a:p xmlns:a="http://schemas.openxmlformats.org/drawingml/2006/main">
          <a:pPr algn="ctr"/>
          <a:r>
            <a:rPr lang="uk-UA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Заборона на видачу фізичним особам кредитів в іноземній валюті (Закон від 22.09.2011р., №3795-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VI</a:t>
          </a:r>
          <a:endParaRPr lang="uk-UA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0.75429</cdr:x>
      <cdr:y>0.72999</cdr:y>
    </cdr:from>
    <cdr:to>
      <cdr:x>0.97154</cdr:x>
      <cdr:y>0.9928</cdr:y>
    </cdr:to>
    <cdr:sp macro="" textlink="">
      <cdr:nvSpPr>
        <cdr:cNvPr id="5" name="Скругленная прямоугольная выноска 4"/>
        <cdr:cNvSpPr/>
      </cdr:nvSpPr>
      <cdr:spPr>
        <a:xfrm xmlns:a="http://schemas.openxmlformats.org/drawingml/2006/main">
          <a:off x="8407057" y="3252764"/>
          <a:ext cx="2421364" cy="1171073"/>
        </a:xfrm>
        <a:prstGeom xmlns:a="http://schemas.openxmlformats.org/drawingml/2006/main" prst="wedgeRoundRectCallout">
          <a:avLst>
            <a:gd name="adj1" fmla="val -71834"/>
            <a:gd name="adj2" fmla="val -58150"/>
            <a:gd name="adj3" fmla="val 16667"/>
          </a:avLst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lIns="36000" tIns="18000" rIns="36000" bIns="18000"/>
        <a:lstStyle xmlns:a="http://schemas.openxmlformats.org/drawingml/2006/main"/>
        <a:p xmlns:a="http://schemas.openxmlformats.org/drawingml/2006/main">
          <a:pPr marL="0" indent="0" algn="ctr"/>
          <a:r>
            <a:rPr lang="uk-UA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Мораторій на стягнення громадян за іпотечними кредитами в інвалюті</a:t>
          </a:r>
        </a:p>
        <a:p xmlns:a="http://schemas.openxmlformats.org/drawingml/2006/main">
          <a:pPr marL="0" indent="0" algn="ctr"/>
          <a:r>
            <a:rPr lang="uk-UA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(Закон від 03.06.2014р. №1304-</a:t>
          </a:r>
          <a:r>
            <a: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VII</a:t>
          </a:r>
          <a:r>
            <a:rPr lang="uk-UA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)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470CD-6176-44FB-95F5-A2A53B052173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5E1F3-4FAC-4120-945F-E54E4B7F3F5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648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2A7F989-4594-45E5-BB37-71E3E8148F79}" type="datetime1">
              <a:rPr lang="uk-UA" smtClean="0"/>
              <a:t>07.06.2018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60B6868-09B8-40E0-B908-37BC8B05CD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920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4E6D-FA4B-4B44-A4EC-79FD1DC0144B}" type="datetime1">
              <a:rPr lang="uk-UA" smtClean="0"/>
              <a:t>07.06.2018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1942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77AD727-2EB5-4683-875A-C870DD3B6457}" type="datetime1">
              <a:rPr lang="uk-UA" smtClean="0"/>
              <a:t>07.06.2018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60B6868-09B8-40E0-B908-37BC8B05CD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6299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A11F-FDCB-4125-B2D9-1F46047627A1}" type="datetime1">
              <a:rPr lang="uk-UA" smtClean="0"/>
              <a:t>07.06.2018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60B6868-09B8-40E0-B908-37BC8B05CD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689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040B509-0FA3-459A-8465-9884F83676BC}" type="datetime1">
              <a:rPr lang="uk-UA" smtClean="0"/>
              <a:t>07.06.2018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60B6868-09B8-40E0-B908-37BC8B05CD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0035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2129-E4D3-4BDE-9B34-7C149AE87505}" type="datetime1">
              <a:rPr lang="uk-UA" smtClean="0"/>
              <a:t>07.06.2018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953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B6E4-30AF-49AC-921C-D01A88E92D6C}" type="datetime1">
              <a:rPr lang="uk-UA" smtClean="0"/>
              <a:t>07.06.2018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2785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628C-4E41-4759-9E1F-195DCBF6C528}" type="datetime1">
              <a:rPr lang="uk-UA" smtClean="0"/>
              <a:t>07.06.2018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163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ECE9-FF23-4AD1-A89E-6839E0667138}" type="datetime1">
              <a:rPr lang="uk-UA" smtClean="0"/>
              <a:t>07.06.2018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304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CF8A90E-33B4-4A57-9939-C2C76B0D3720}" type="datetime1">
              <a:rPr lang="uk-UA" smtClean="0"/>
              <a:t>07.06.2018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60B6868-09B8-40E0-B908-37BC8B05CD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305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A9322-2861-4F58-8936-E1C6AE19C28D}" type="datetime1">
              <a:rPr lang="uk-UA" smtClean="0"/>
              <a:t>07.06.2018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188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7BFCBE5-2203-4C20-A33E-2038B03D30B2}" type="datetime1">
              <a:rPr lang="uk-UA" smtClean="0"/>
              <a:t>07.06.2018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60B6868-09B8-40E0-B908-37BC8B05CD9A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90108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 /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9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676" y="668739"/>
            <a:ext cx="10058400" cy="2441721"/>
          </a:xfrm>
        </p:spPr>
        <p:txBody>
          <a:bodyPr>
            <a:normAutofit fontScale="90000"/>
          </a:bodyPr>
          <a:lstStyle/>
          <a:p>
            <a:pPr algn="ctr"/>
            <a:br>
              <a:rPr lang="uk-UA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4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Формування ринку проблемних іпотечних активів в Україні</a:t>
            </a:r>
            <a:br>
              <a:rPr lang="uk-UA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3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Тригуб</a:t>
            </a:r>
            <a:r>
              <a:rPr lang="uk-UA" sz="3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О.В.</a:t>
            </a:r>
            <a:br>
              <a:rPr lang="uk-UA" sz="3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к.е.н</a:t>
            </a:r>
            <a:r>
              <a:rPr lang="uk-UA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доцент</a:t>
            </a:r>
            <a:br>
              <a:rPr lang="uk-UA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Київський національний університет імені Тараса Шевченка</a:t>
            </a:r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9042" y="4046188"/>
            <a:ext cx="10058400" cy="1143000"/>
          </a:xfrm>
        </p:spPr>
        <p:txBody>
          <a:bodyPr>
            <a:noAutofit/>
          </a:bodyPr>
          <a:lstStyle/>
          <a:p>
            <a:pPr algn="ctr"/>
            <a:r>
              <a:rPr lang="uk-UA" sz="1800" b="1" i="1" cap="none" spc="-5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Міжнародний форум «Трансформація ринків нерухомості та іпотечного кредитування»</a:t>
            </a:r>
          </a:p>
          <a:p>
            <a:pPr algn="ctr"/>
            <a:r>
              <a:rPr lang="uk-UA" sz="1800" b="1" i="1" cap="none" spc="-5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Київський національний торговельно-економічний університет,</a:t>
            </a:r>
          </a:p>
          <a:p>
            <a:pPr algn="ctr"/>
            <a:r>
              <a:rPr lang="uk-UA" sz="1800" b="1" i="1" cap="none" spc="-5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7 червня 2018 р.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481" y="146849"/>
            <a:ext cx="1510124" cy="1510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206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43" y="702156"/>
            <a:ext cx="11379200" cy="1013800"/>
          </a:xfrm>
        </p:spPr>
        <p:txBody>
          <a:bodyPr>
            <a:normAutofit fontScale="90000"/>
          </a:bodyPr>
          <a:lstStyle/>
          <a:p>
            <a:pPr marL="0" indent="0" algn="ctr"/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Рис. 8. строкова Структура портфеля іпотечних кредитів домогосподарствам, %*</a:t>
            </a:r>
            <a:b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4076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sz="1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sz="1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Джерело. Побудовано за даними Національного банку України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fld>
            <a:endParaRPr lang="uk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5252164"/>
              </p:ext>
            </p:extLst>
          </p:nvPr>
        </p:nvGraphicFramePr>
        <p:xfrm>
          <a:off x="711200" y="1973943"/>
          <a:ext cx="10899607" cy="3982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6180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43" y="702156"/>
            <a:ext cx="11379200" cy="1013800"/>
          </a:xfrm>
        </p:spPr>
        <p:txBody>
          <a:bodyPr>
            <a:normAutofit fontScale="90000"/>
          </a:bodyPr>
          <a:lstStyle/>
          <a:p>
            <a:pPr marL="0" indent="0" algn="ctr"/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Рис. 9. строкова Структура портфеля іпотечних кредитів </a:t>
            </a: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нефінансовим корпораціям, %*</a:t>
            </a:r>
            <a:b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407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sz="1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Джерело. Побудовано за даними Національного банку України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fld>
            <a:endParaRPr lang="uk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2444360"/>
              </p:ext>
            </p:extLst>
          </p:nvPr>
        </p:nvGraphicFramePr>
        <p:xfrm>
          <a:off x="581191" y="2002971"/>
          <a:ext cx="10841551" cy="3802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8274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43" y="702156"/>
            <a:ext cx="11379200" cy="1013800"/>
          </a:xfrm>
        </p:spPr>
        <p:txBody>
          <a:bodyPr>
            <a:normAutofit fontScale="90000"/>
          </a:bodyPr>
          <a:lstStyle/>
          <a:p>
            <a:pPr marL="0" indent="0" algn="ctr"/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таблиця 1. </a:t>
            </a:r>
            <a:r>
              <a:rPr lang="uk-UA" sz="2700" b="1" dirty="0">
                <a:latin typeface="Arial" panose="020B0604020202020204" pitchFamily="34" charset="0"/>
                <a:cs typeface="Arial" panose="020B0604020202020204" pitchFamily="34" charset="0"/>
              </a:rPr>
              <a:t>шляхи зменшення обсягів </a:t>
            </a:r>
            <a:br>
              <a:rPr lang="uk-UA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b="1" dirty="0">
                <a:latin typeface="Arial" panose="020B0604020202020204" pitchFamily="34" charset="0"/>
                <a:cs typeface="Arial" panose="020B0604020202020204" pitchFamily="34" charset="0"/>
              </a:rPr>
              <a:t>непрацюючих іпотечних кредитів у банках </a:t>
            </a:r>
            <a:r>
              <a:rPr lang="uk-UA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br>
              <a:rPr lang="uk-UA" sz="2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2033516"/>
            <a:ext cx="11029615" cy="42877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sz="1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fld>
            <a:endParaRPr lang="uk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306017"/>
              </p:ext>
            </p:extLst>
          </p:nvPr>
        </p:nvGraphicFramePr>
        <p:xfrm>
          <a:off x="1131247" y="2033514"/>
          <a:ext cx="9049983" cy="3863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545">
                  <a:extLst>
                    <a:ext uri="{9D8B030D-6E8A-4147-A177-3AD203B41FA5}">
                      <a16:colId xmlns:a16="http://schemas.microsoft.com/office/drawing/2014/main" val="2564371009"/>
                    </a:ext>
                  </a:extLst>
                </a:gridCol>
                <a:gridCol w="2446535">
                  <a:extLst>
                    <a:ext uri="{9D8B030D-6E8A-4147-A177-3AD203B41FA5}">
                      <a16:colId xmlns:a16="http://schemas.microsoft.com/office/drawing/2014/main" val="3912278456"/>
                    </a:ext>
                  </a:extLst>
                </a:gridCol>
                <a:gridCol w="6069903">
                  <a:extLst>
                    <a:ext uri="{9D8B030D-6E8A-4147-A177-3AD203B41FA5}">
                      <a16:colId xmlns:a16="http://schemas.microsoft.com/office/drawing/2014/main" val="702897175"/>
                    </a:ext>
                  </a:extLst>
                </a:gridCol>
              </a:tblGrid>
              <a:tr h="436981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</a:txBody>
                  <a:tcP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Група методів</a:t>
                      </a:r>
                    </a:p>
                  </a:txBody>
                  <a:tcP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Назва методу</a:t>
                      </a:r>
                    </a:p>
                  </a:txBody>
                  <a:tcPr>
                    <a:solidFill>
                      <a:srgbClr val="A500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717561"/>
                  </a:ext>
                </a:extLst>
              </a:tr>
              <a:tr h="773121">
                <a:tc rowSpan="2">
                  <a:txBody>
                    <a:bodyPr/>
                    <a:lstStyle/>
                    <a:p>
                      <a:pPr algn="just"/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Балансові методи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1.1. Списання боргів проблемних позичальників з балансу банку</a:t>
                      </a:r>
                      <a:endParaRPr lang="uk-U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813524"/>
                  </a:ext>
                </a:extLst>
              </a:tr>
              <a:tr h="43698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1.2. Реструктуризація кредитної заборгованості </a:t>
                      </a:r>
                      <a:endParaRPr lang="uk-U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044525"/>
                  </a:ext>
                </a:extLst>
              </a:tr>
              <a:tr h="773121">
                <a:tc rowSpan="3">
                  <a:txBody>
                    <a:bodyPr/>
                    <a:lstStyle/>
                    <a:p>
                      <a:pPr algn="just"/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ІІ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/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Позабалансові</a:t>
                      </a:r>
                      <a:r>
                        <a:rPr lang="uk-UA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методи</a:t>
                      </a:r>
                      <a:endParaRPr lang="uk-U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2.1. Передача портфелю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NPL</a:t>
                      </a:r>
                      <a:r>
                        <a:rPr lang="uk-UA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компанії по управлінню заборгованістю (</a:t>
                      </a:r>
                      <a:r>
                        <a:rPr lang="uk-UA" sz="200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англ</a:t>
                      </a:r>
                      <a:r>
                        <a:rPr lang="en-US" sz="200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lang="uk-UA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А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MC</a:t>
                      </a:r>
                      <a:r>
                        <a:rPr lang="uk-UA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Bad</a:t>
                      </a:r>
                      <a:r>
                        <a:rPr lang="en-US" sz="20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Bank</a:t>
                      </a:r>
                      <a:r>
                        <a:rPr lang="uk-UA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uk-U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99384"/>
                  </a:ext>
                </a:extLst>
              </a:tr>
              <a:tr h="77312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2.2. Продаж проблемних активів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</a:t>
                      </a:r>
                      <a:r>
                        <a:rPr lang="uk-UA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ринку</a:t>
                      </a:r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(прямий або через посередників)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132613"/>
                  </a:ext>
                </a:extLst>
              </a:tr>
              <a:tr h="43698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2.3. </a:t>
                      </a:r>
                      <a:r>
                        <a:rPr lang="uk-UA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Сек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uk-UA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юритизація</a:t>
                      </a:r>
                      <a:r>
                        <a:rPr lang="uk-UA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проблемних кредитів</a:t>
                      </a:r>
                      <a:endParaRPr lang="uk-U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739856"/>
                  </a:ext>
                </a:extLst>
              </a:tr>
            </a:tbl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10587239" y="2456597"/>
            <a:ext cx="528797" cy="31819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1765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43" y="702156"/>
            <a:ext cx="11379200" cy="1013800"/>
          </a:xfrm>
        </p:spPr>
        <p:txBody>
          <a:bodyPr>
            <a:normAutofit fontScale="90000"/>
          </a:bodyPr>
          <a:lstStyle/>
          <a:p>
            <a:pPr marL="0" indent="0" algn="ctr"/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зарубіжна практика продажу проблемних іпотечних активів </a:t>
            </a: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(на прикладі США)</a:t>
            </a:r>
            <a:b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1715955"/>
            <a:ext cx="11029615" cy="4917073"/>
          </a:xfrm>
        </p:spPr>
        <p:txBody>
          <a:bodyPr>
            <a:normAutofit fontScale="85000" lnSpcReduction="20000"/>
          </a:bodyPr>
          <a:lstStyle/>
          <a:p>
            <a:pPr marL="342900" indent="-342900" algn="just">
              <a:buFont typeface="+mj-lt"/>
              <a:buAutoNum type="arabicPeriod"/>
            </a:pPr>
            <a:endParaRPr lang="uk-UA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uk-UA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Федеральне агентство житлового фінансування (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Housing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Agency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FHFA).</a:t>
            </a:r>
            <a:endParaRPr lang="uk-UA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Федеральна національна іпотечна асоціація (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Mortgage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Fannie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Федеральна корпорація житлового іпотечного кредитування (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Loan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Mortgage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Corporation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Freddie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buNone/>
            </a:pPr>
            <a:endParaRPr lang="uk-UA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uk-UA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Восени 2008 року сукупні боргові зобов'язання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Fannie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Freddie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становили       5 трлн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США (34,3% американського ВВП).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uk-UA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Держава змушена була взяти їх під контроль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уклавши з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Fannie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Freddie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  <a:r>
              <a:rPr lang="uk-UA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Договір про право переважного викупу акцій (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англ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Preferred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Stock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Purchase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Agreement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uk-UA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2009 рік 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− Казначейство США започаткувало Програму державно-приватних інвестицій (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англ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Investment Program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PPIP), згідно з  якою держава могла інвестувати до 50% у капітал спеціалізованих </a:t>
            </a:r>
            <a:r>
              <a:rPr lang="uk-UA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інвестфондів</a:t>
            </a:r>
            <a:r>
              <a:rPr lang="uk-UA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sz="1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fld>
            <a:endParaRPr lang="uk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389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43" y="702156"/>
            <a:ext cx="11379200" cy="1013800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РИС. 10. Частка непрацюючих кредитів </a:t>
            </a:r>
            <a:b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у кредитному портфелі  банків США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у 1995-2016 рр., %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407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sz="1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fld>
            <a:endParaRPr lang="uk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9633733"/>
              </p:ext>
            </p:extLst>
          </p:nvPr>
        </p:nvGraphicFramePr>
        <p:xfrm>
          <a:off x="711200" y="1938337"/>
          <a:ext cx="10508343" cy="4382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2929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Електронні торговельні майданчики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862863"/>
              </p:ext>
            </p:extLst>
          </p:nvPr>
        </p:nvGraphicFramePr>
        <p:xfrm>
          <a:off x="581025" y="2181225"/>
          <a:ext cx="11029950" cy="424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4975">
                  <a:extLst>
                    <a:ext uri="{9D8B030D-6E8A-4147-A177-3AD203B41FA5}">
                      <a16:colId xmlns:a16="http://schemas.microsoft.com/office/drawing/2014/main" val="588605391"/>
                    </a:ext>
                  </a:extLst>
                </a:gridCol>
                <a:gridCol w="5514975">
                  <a:extLst>
                    <a:ext uri="{9D8B030D-6E8A-4147-A177-3AD203B41FA5}">
                      <a16:colId xmlns:a16="http://schemas.microsoft.com/office/drawing/2014/main" val="38811614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Назва</a:t>
                      </a:r>
                      <a:r>
                        <a:rPr lang="uk-UA" baseline="0" dirty="0"/>
                        <a:t> ЕТС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Рік запуску проекту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843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uk-U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uk-U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uk-U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uk-U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uk-UA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Система електронних торгів арештованим майном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8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uk-UA" sz="18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Травень</a:t>
                      </a:r>
                      <a:r>
                        <a:rPr lang="uk-UA" sz="1800" b="1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2014 року</a:t>
                      </a:r>
                    </a:p>
                    <a:p>
                      <a:pPr algn="ctr"/>
                      <a:r>
                        <a:rPr lang="uk-UA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Департаментом державної виконавчої служби Міністерства юстиції України </a:t>
                      </a:r>
                      <a:r>
                        <a:rPr lang="uk-UA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algn="ctr"/>
                      <a:endParaRPr lang="uk-UA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651491"/>
                  </a:ext>
                </a:extLst>
              </a:tr>
              <a:tr h="885806">
                <a:tc>
                  <a:txBody>
                    <a:bodyPr/>
                    <a:lstStyle/>
                    <a:p>
                      <a:endParaRPr lang="uk-U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uk-UA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Біржа</a:t>
                      </a:r>
                      <a:r>
                        <a:rPr lang="uk-UA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банківської застави</a:t>
                      </a:r>
                      <a:endParaRPr lang="uk-UA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uk-U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Січень 2015 року</a:t>
                      </a:r>
                    </a:p>
                    <a:p>
                      <a:pPr algn="ctr"/>
                      <a:r>
                        <a:rPr lang="uk-UA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Українська універсальна</a:t>
                      </a:r>
                      <a:r>
                        <a:rPr lang="uk-UA" sz="1800" b="1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біржа</a:t>
                      </a:r>
                      <a:r>
                        <a:rPr lang="uk-UA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uk-U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021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endParaRPr lang="uk-UA" dirty="0"/>
                    </a:p>
                    <a:p>
                      <a:endParaRPr lang="uk-UA" dirty="0"/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Лютий 2017 року</a:t>
                      </a:r>
                    </a:p>
                    <a:p>
                      <a:pPr algn="ctr"/>
                      <a:r>
                        <a:rPr lang="uk-UA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 співпраці з Фондом гарантування вкладів фізичних осіб</a:t>
                      </a:r>
                      <a:r>
                        <a:rPr lang="uk-UA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uk-UA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uk-UA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567241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0940437" y="5956137"/>
            <a:ext cx="1052508" cy="365125"/>
          </a:xfrm>
        </p:spPr>
        <p:txBody>
          <a:bodyPr/>
          <a:lstStyle/>
          <a:p>
            <a:fld id="{360B6868-09B8-40E0-B908-37BC8B05CD9A}" type="slidenum">
              <a:rPr lang="uk-U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fld>
            <a:endParaRPr lang="uk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492" y="2606721"/>
            <a:ext cx="2771775" cy="102358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710" y="5185791"/>
            <a:ext cx="2905338" cy="1135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757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Таблиця 2. Порівняльна характеристика умов реалізації </a:t>
            </a:r>
            <a:b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заставного майна </a:t>
            </a:r>
            <a:b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у СЕТАМ  та на Біржі банківської застави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8112475"/>
              </p:ext>
            </p:extLst>
          </p:nvPr>
        </p:nvGraphicFramePr>
        <p:xfrm>
          <a:off x="581024" y="1894622"/>
          <a:ext cx="11029952" cy="4806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7399">
                  <a:extLst>
                    <a:ext uri="{9D8B030D-6E8A-4147-A177-3AD203B41FA5}">
                      <a16:colId xmlns:a16="http://schemas.microsoft.com/office/drawing/2014/main" val="895556230"/>
                    </a:ext>
                  </a:extLst>
                </a:gridCol>
                <a:gridCol w="2756849">
                  <a:extLst>
                    <a:ext uri="{9D8B030D-6E8A-4147-A177-3AD203B41FA5}">
                      <a16:colId xmlns:a16="http://schemas.microsoft.com/office/drawing/2014/main" val="1145829669"/>
                    </a:ext>
                  </a:extLst>
                </a:gridCol>
                <a:gridCol w="3930555">
                  <a:extLst>
                    <a:ext uri="{9D8B030D-6E8A-4147-A177-3AD203B41FA5}">
                      <a16:colId xmlns:a16="http://schemas.microsoft.com/office/drawing/2014/main" val="4050749785"/>
                    </a:ext>
                  </a:extLst>
                </a:gridCol>
                <a:gridCol w="3545149">
                  <a:extLst>
                    <a:ext uri="{9D8B030D-6E8A-4147-A177-3AD203B41FA5}">
                      <a16:colId xmlns:a16="http://schemas.microsoft.com/office/drawing/2014/main" val="17303660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Ознака</a:t>
                      </a: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СЕТАМ</a:t>
                      </a: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Біржа банківської застави</a:t>
                      </a: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344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Порядок відчуження майна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Примусово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Примусово / Добровільно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8710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Участь покупців у торгах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Платна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(Гарантійний внесок у розмірі 5% від стартової ціни)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Безкоштовна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7151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Оцінка вартості предмета застави, що виставляється на торги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Здійснюється незалежним оцінювачем, як правило, нижче ринкової вартості  аналогічного майна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Якщо оцінку вартості предмета застави здійснює позичальник-</a:t>
                      </a:r>
                      <a:r>
                        <a:rPr lang="uk-UA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заставодавець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то вона може бути вище, або дорівнювати ринковій вартості аналогічного майна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3721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Ризики покупця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Майно конфіскується, тому в майбутньому колишній власник (</a:t>
                      </a:r>
                      <a:r>
                        <a:rPr lang="uk-UA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заставодавець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 може подати позов до суду щодо незаконності угоди купівлі-продажу даного майна через аукціон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Як правило, майно продається за згодою позичальника, тому ризики мінімізовані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945127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0913142" y="6076696"/>
            <a:ext cx="1052508" cy="365125"/>
          </a:xfrm>
        </p:spPr>
        <p:txBody>
          <a:bodyPr/>
          <a:lstStyle/>
          <a:p>
            <a:fld id="{360B6868-09B8-40E0-B908-37BC8B05CD9A}" type="slidenum">
              <a:rPr lang="uk-U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fld>
            <a:endParaRPr lang="uk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393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43" y="702156"/>
            <a:ext cx="11379200" cy="1013800"/>
          </a:xfrm>
        </p:spPr>
        <p:txBody>
          <a:bodyPr>
            <a:normAutofit fontScale="90000"/>
          </a:bodyPr>
          <a:lstStyle/>
          <a:p>
            <a:pPr marL="0" indent="0" algn="ctr"/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Рис. 11. Надходження від продажу активів </a:t>
            </a: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неплатоспроможних банків, млн грн*</a:t>
            </a:r>
            <a:b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407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sz="1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Джерело. Побудовано за даними Фонду гарантування вкладів фізичних осіб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fld>
            <a:endParaRPr lang="uk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2670351"/>
              </p:ext>
            </p:extLst>
          </p:nvPr>
        </p:nvGraphicFramePr>
        <p:xfrm>
          <a:off x="1611085" y="2060811"/>
          <a:ext cx="8795657" cy="3712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Скругленная прямоугольная выноска 6"/>
          <p:cNvSpPr/>
          <p:nvPr/>
        </p:nvSpPr>
        <p:spPr>
          <a:xfrm>
            <a:off x="4281713" y="3077029"/>
            <a:ext cx="2336801" cy="1004533"/>
          </a:xfrm>
          <a:prstGeom prst="wedgeRoundRectCallout">
            <a:avLst>
              <a:gd name="adj1" fmla="val 45834"/>
              <a:gd name="adj2" fmla="val 15252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Початок співпраці з </a:t>
            </a:r>
            <a:r>
              <a:rPr lang="uk-UA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ProZorrо.Продажі</a:t>
            </a: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53104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43" y="702156"/>
            <a:ext cx="11379200" cy="1013800"/>
          </a:xfrm>
        </p:spPr>
        <p:txBody>
          <a:bodyPr>
            <a:normAutofit fontScale="90000"/>
          </a:bodyPr>
          <a:lstStyle/>
          <a:p>
            <a:pPr marL="0" indent="0" algn="ctr"/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дискусії щодо вибору методу визначення ціни проблемного активу</a:t>
            </a:r>
            <a:b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40766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romanUcPeriod"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romanUcPeriod"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romanUcPeriod"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romanUcPeriod"/>
            </a:pPr>
            <a:r>
              <a:rPr lang="uk-UA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Англійський аукціон або «гра на підвищення ціни».</a:t>
            </a:r>
          </a:p>
          <a:p>
            <a:pPr marL="514350" indent="-514350" algn="just">
              <a:buFont typeface="+mj-lt"/>
              <a:buAutoNum type="romanUcPeriod"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romanUcPeriod"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romanUcPeriod"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romanUcPeriod"/>
            </a:pPr>
            <a:r>
              <a:rPr lang="uk-UA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Голландський аукціон або «гра на пониження ціни».</a:t>
            </a: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sz="1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fld>
            <a:endParaRPr lang="uk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7815" y="4408134"/>
            <a:ext cx="3326241" cy="191312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7817" y="2046514"/>
            <a:ext cx="3326239" cy="2076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0729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43" y="702156"/>
            <a:ext cx="11379200" cy="1013800"/>
          </a:xfrm>
        </p:spPr>
        <p:txBody>
          <a:bodyPr>
            <a:normAutofit fontScale="90000"/>
          </a:bodyPr>
          <a:lstStyle/>
          <a:p>
            <a:pPr marL="0" indent="0" algn="ctr"/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висновки</a:t>
            </a:r>
            <a:b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40766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romanUcPeriod"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romanUcPeriod"/>
            </a:pPr>
            <a:r>
              <a:rPr lang="uk-UA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Явище непрацюючих активів набуло системного характеру в банківському секторі України, на сьогодні є чітка потреба у розбудові організованого ринку проблемних активів.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uk-UA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Показовим прикладом успішної роботи вітчизняного ринку проблемних активів може стати налагодження функціонування його сегменту щодо продажу проблемних іпотечних активів.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uk-UA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Необхідно прискорити роботу по розвитку інфраструктури даного ринку (торгові посередники, торгові майданчики, акредитовані </a:t>
            </a:r>
            <a:r>
              <a:rPr lang="uk-UA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</a:t>
            </a: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єкти</a:t>
            </a:r>
            <a:r>
              <a:rPr lang="uk-UA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оцінки заставного майна й іпотечних активів, страхові компанії).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uk-UA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Необхідно затвердити стандарти по роботі банків з проблемними активами.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uk-UA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Необхідно підвищити довіру до судової системи та анулювати мораторій на звернення стягнення на предмети застави за валютними іпотечними кредитами фізичних осіб. </a:t>
            </a:r>
          </a:p>
          <a:p>
            <a:pPr marL="0" indent="0" algn="ctr">
              <a:buNone/>
            </a:pPr>
            <a:endParaRPr lang="uk-UA" sz="1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fld>
            <a:endParaRPr lang="uk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195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9108" y="702156"/>
            <a:ext cx="11029616" cy="1013800"/>
          </a:xfrm>
        </p:spPr>
        <p:txBody>
          <a:bodyPr>
            <a:normAutofit fontScale="90000"/>
          </a:bodyPr>
          <a:lstStyle/>
          <a:p>
            <a:pPr algn="ctr"/>
            <a:b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Рис. 1. частка непрацюючих кредитів </a:t>
            </a: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у банках </a:t>
            </a:r>
            <a:r>
              <a:rPr lang="uk-UA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 за групами клієнтів, %*</a:t>
            </a:r>
            <a:endParaRPr lang="uk-UA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0906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uk-UA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*Джерело. Побудовано за даними Національного банку України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mtClean="0"/>
              <a:t>2</a:t>
            </a:fld>
            <a:endParaRPr lang="uk-UA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2702918"/>
              </p:ext>
            </p:extLst>
          </p:nvPr>
        </p:nvGraphicFramePr>
        <p:xfrm>
          <a:off x="581191" y="2005262"/>
          <a:ext cx="10904955" cy="413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35114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Контактна інформація:</a:t>
            </a:r>
          </a:p>
        </p:txBody>
      </p:sp>
      <p:pic>
        <p:nvPicPr>
          <p:cNvPr id="6" name="Місце для зображення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3" b="28993"/>
          <a:stretch>
            <a:fillRect/>
          </a:stretch>
        </p:blipFill>
        <p:spPr>
          <a:xfrm>
            <a:off x="2423886" y="1407886"/>
            <a:ext cx="6966857" cy="195942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uk-UA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Тригуб</a:t>
            </a:r>
            <a:r>
              <a:rPr lang="uk-UA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Олена Володимирівна </a:t>
            </a:r>
          </a:p>
          <a:p>
            <a:r>
              <a:rPr lang="en-US" sz="1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olena.trygub@gmail.com</a:t>
            </a:r>
            <a:endParaRPr lang="uk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838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algn="ctr"/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ПЕРЕДУМОВИ ФОРМУВАННЯ ТА РОЗВИТКУ </a:t>
            </a:r>
            <a:b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РИНКУ ПРОБЛЕМНИХ ІПОТЕЧНИХ АКТИВІВ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9108" y="1925053"/>
            <a:ext cx="11029615" cy="4652209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uk-UA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Зростання вимог до капіталу банків з великими обсягами </a:t>
            </a: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NPL − </a:t>
            </a:r>
            <a:r>
              <a:rPr lang="uk-UA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формування резервів значних обсягів.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uk-UA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Погіршення репутації банків, бізнес-модель</a:t>
            </a: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банківської установи викликає сумніви.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uk-UA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Складнощі у банків із розширенням і використанням ресурсної бази, скорочення можливостей видавати нові кредити, встановлення високих ставок за кредитами.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uk-UA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Негативний вплив на значення показників рентабельності діяльності банків.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uk-UA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Поступова зміна структури активів як окремого банку, так і банківської системи країни загалом (зростання частки державних цінних паперів у портфелі активів).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uk-UA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Збільшення витрат банку на персонал, який задіяний в обслуговуванні проблемних активів, їх реструктуризації, вирішенні юридичних спорів тощо.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uk-UA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Накопичення системних ризиків у банківському секторі.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uk-UA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Збільшення кількості випадків фінансового шахрайства з боку небанківських фінансово-кредитних установ та будівельних організацій. </a:t>
            </a:r>
          </a:p>
          <a:p>
            <a:pPr marL="0" indent="0" algn="ctr">
              <a:buNone/>
            </a:pPr>
            <a:endParaRPr lang="uk-UA" sz="1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uk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641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algn="ctr"/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Рис. 2. ВАЛОВІ іпотечні кредити банків України *</a:t>
            </a:r>
            <a:b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2180495"/>
            <a:ext cx="11029615" cy="43967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sz="1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*Джерело. Побудовано за даними Національного банку України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uk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2263922"/>
              </p:ext>
            </p:extLst>
          </p:nvPr>
        </p:nvGraphicFramePr>
        <p:xfrm>
          <a:off x="581191" y="2088888"/>
          <a:ext cx="11029616" cy="3867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7447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algn="ctr"/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Рис. 3. Динаміка портфеля іпотечних кредитів банків України </a:t>
            </a: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(в еквіваленті </a:t>
            </a:r>
            <a:r>
              <a:rPr lang="uk-UA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дол</a:t>
            </a: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. США), 2006=100%*</a:t>
            </a:r>
            <a:b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2344735"/>
            <a:ext cx="11029615" cy="431273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sz="1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1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sz="1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*Джерело. Побудовано за даними Національного банку України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4397024"/>
              </p:ext>
            </p:extLst>
          </p:nvPr>
        </p:nvGraphicFramePr>
        <p:xfrm>
          <a:off x="465221" y="1832582"/>
          <a:ext cx="11145586" cy="4455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0060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algn="ctr"/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Рис. 4. Структура портфеля іпотечних кредитів банків України </a:t>
            </a: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у розрізі позичальників, %*</a:t>
            </a:r>
            <a:b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407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sz="1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*Джерело. Побудовано за даними Національного банку України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uk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4157482"/>
              </p:ext>
            </p:extLst>
          </p:nvPr>
        </p:nvGraphicFramePr>
        <p:xfrm>
          <a:off x="740229" y="1743075"/>
          <a:ext cx="11030856" cy="4106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3593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algn="ctr"/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Рис. 5. місце Іпотечних кредитів </a:t>
            </a: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у кредитних портфелях банків за позичальниками, %*</a:t>
            </a:r>
            <a:b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251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sz="1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*Джерело. Побудовано за даними Національного банку України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uk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9158838"/>
              </p:ext>
            </p:extLst>
          </p:nvPr>
        </p:nvGraphicFramePr>
        <p:xfrm>
          <a:off x="834189" y="1898487"/>
          <a:ext cx="10539664" cy="405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3998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algn="ctr"/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Рис. 6. Структура портфеля іпотечних кредитів домогосподарствам </a:t>
            </a: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у розрізі валюти кредитування, %*</a:t>
            </a:r>
            <a:b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2195010"/>
            <a:ext cx="11029615" cy="41407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sz="1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Джерело. Побудовано за даними Національного банку України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lang="uk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9553604"/>
              </p:ext>
            </p:extLst>
          </p:nvPr>
        </p:nvGraphicFramePr>
        <p:xfrm>
          <a:off x="725714" y="1771649"/>
          <a:ext cx="10711543" cy="3976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0090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43" y="702156"/>
            <a:ext cx="11379200" cy="1013800"/>
          </a:xfrm>
        </p:spPr>
        <p:txBody>
          <a:bodyPr>
            <a:normAutofit fontScale="90000"/>
          </a:bodyPr>
          <a:lstStyle/>
          <a:p>
            <a:pPr marL="0" indent="0" algn="ctr"/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Рис. 7. Структура портфеля іпотечних кредитів нефінансовим корпораціям  </a:t>
            </a:r>
            <a:b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у розрізі валюти кредитування, %*</a:t>
            </a:r>
            <a:br>
              <a:rPr lang="uk-UA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407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uk-U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uk-UA" sz="1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Джерело. Побудовано за даними Національного банку України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6868-09B8-40E0-B908-37BC8B05CD9A}" type="slidenum">
              <a:rPr lang="uk-U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fld>
            <a:endParaRPr lang="uk-U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5405932"/>
              </p:ext>
            </p:extLst>
          </p:nvPr>
        </p:nvGraphicFramePr>
        <p:xfrm>
          <a:off x="725714" y="2057399"/>
          <a:ext cx="10740572" cy="3675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7940273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805</TotalTime>
  <Words>812</Words>
  <Application>Microsoft Office PowerPoint</Application>
  <PresentationFormat>Широкий екран</PresentationFormat>
  <Paragraphs>265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20</vt:i4>
      </vt:variant>
    </vt:vector>
  </HeadingPairs>
  <TitlesOfParts>
    <vt:vector size="21" baseType="lpstr">
      <vt:lpstr>Дивиденд</vt:lpstr>
      <vt:lpstr> Формування ринку проблемних іпотечних активів в Україні Тригуб О.В. к.е.н., доцент Київський національний університет імені Тараса Шевченка</vt:lpstr>
      <vt:lpstr>    Рис. 1. частка непрацюючих кредитів  у банках україни за групами клієнтів, %*</vt:lpstr>
      <vt:lpstr>  ПЕРЕДУМОВИ ФОРМУВАННЯ ТА РОЗВИТКУ  РИНКУ ПРОБЛЕМНИХ ІПОТЕЧНИХ АКТИВІВ</vt:lpstr>
      <vt:lpstr>  Рис. 2. ВАЛОВІ іпотечні кредити банків України * </vt:lpstr>
      <vt:lpstr>  Рис. 3. Динаміка портфеля іпотечних кредитів банків України  (в еквіваленті дол. США), 2006=100%* </vt:lpstr>
      <vt:lpstr>  Рис. 4. Структура портфеля іпотечних кредитів банків України  у розрізі позичальників, %* </vt:lpstr>
      <vt:lpstr>  Рис. 5. місце Іпотечних кредитів  у кредитних портфелях банків за позичальниками, %* </vt:lpstr>
      <vt:lpstr>  Рис. 6. Структура портфеля іпотечних кредитів домогосподарствам  у розрізі валюти кредитування, %* </vt:lpstr>
      <vt:lpstr>  Рис. 7. Структура портфеля іпотечних кредитів нефінансовим корпораціям   у розрізі валюти кредитування, %* </vt:lpstr>
      <vt:lpstr>  Рис. 8. строкова Структура портфеля іпотечних кредитів домогосподарствам, %* </vt:lpstr>
      <vt:lpstr>  Рис. 9. строкова Структура портфеля іпотечних кредитів  нефінансовим корпораціям, %* </vt:lpstr>
      <vt:lpstr>  таблиця 1. шляхи зменшення обсягів  непрацюючих іпотечних кредитів у банках україни </vt:lpstr>
      <vt:lpstr>  зарубіжна практика продажу проблемних іпотечних активів  (на прикладі США) </vt:lpstr>
      <vt:lpstr>РИС. 10. Частка непрацюючих кредитів  у кредитному портфелі  банків США у 1995-2016 рр., %</vt:lpstr>
      <vt:lpstr>Електронні торговельні майданчики</vt:lpstr>
      <vt:lpstr>Таблиця 2. Порівняльна характеристика умов реалізації  заставного майна  у СЕТАМ  та на Біржі банківської застави</vt:lpstr>
      <vt:lpstr>  Рис. 11. Надходження від продажу активів  неплатоспроможних банків, млн грн* </vt:lpstr>
      <vt:lpstr> дискусії щодо вибору методу визначення ціни проблемного активу </vt:lpstr>
      <vt:lpstr> висновки </vt:lpstr>
      <vt:lpstr>Контактна інформація: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Формування ринку проблемних іпотечних активів в Україні  Тригуб О.В. к.е.н., доцент Київський національний університет  імені Тараса Шевченка</dc:title>
  <dc:creator>Elen</dc:creator>
  <cp:lastModifiedBy>Elen</cp:lastModifiedBy>
  <cp:revision>63</cp:revision>
  <dcterms:created xsi:type="dcterms:W3CDTF">2018-06-05T06:22:31Z</dcterms:created>
  <dcterms:modified xsi:type="dcterms:W3CDTF">2018-06-08T02:02:35Z</dcterms:modified>
</cp:coreProperties>
</file>