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95" r:id="rId5"/>
    <p:sldId id="296" r:id="rId6"/>
    <p:sldId id="29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  <p:sldId id="280" r:id="rId16"/>
    <p:sldId id="279" r:id="rId17"/>
    <p:sldId id="291" r:id="rId18"/>
    <p:sldId id="281" r:id="rId19"/>
    <p:sldId id="271" r:id="rId20"/>
    <p:sldId id="292" r:id="rId21"/>
    <p:sldId id="269" r:id="rId22"/>
    <p:sldId id="272" r:id="rId23"/>
    <p:sldId id="293" r:id="rId24"/>
    <p:sldId id="274" r:id="rId25"/>
    <p:sldId id="275" r:id="rId26"/>
    <p:sldId id="294" r:id="rId27"/>
    <p:sldId id="276" r:id="rId28"/>
    <p:sldId id="289" r:id="rId29"/>
    <p:sldId id="288" r:id="rId30"/>
    <p:sldId id="277" r:id="rId31"/>
    <p:sldId id="283" r:id="rId32"/>
    <p:sldId id="284" r:id="rId33"/>
    <p:sldId id="285" r:id="rId34"/>
    <p:sldId id="286" r:id="rId35"/>
    <p:sldId id="298" r:id="rId36"/>
    <p:sldId id="299" r:id="rId37"/>
    <p:sldId id="300" r:id="rId38"/>
    <p:sldId id="278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69" d="100"/>
          <a:sy n="69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B030E-1A26-4384-94A7-14A0C2026D42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B711-4D24-4FB4-B340-0115DDE24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B711-4D24-4FB4-B340-0115DDE247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4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B711-4D24-4FB4-B340-0115DDE247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8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3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2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1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3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0B0D-C68F-4840-8203-8F10456241B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FD21-950C-4CEB-A9EE-8D013F385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</a:rPr>
              <a:t>Електронні канали збуту в міжнародному </a:t>
            </a:r>
            <a:r>
              <a:rPr lang="uk-UA" sz="4800" b="1" i="1" dirty="0" err="1" smtClean="0">
                <a:solidFill>
                  <a:schemeClr val="bg1"/>
                </a:solidFill>
              </a:rPr>
              <a:t>туроперейтингу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6948264" cy="2184648"/>
          </a:xfrm>
        </p:spPr>
        <p:txBody>
          <a:bodyPr>
            <a:normAutofit/>
          </a:bodyPr>
          <a:lstStyle/>
          <a:p>
            <a:r>
              <a:rPr lang="uk-UA" sz="2800" i="1" dirty="0" err="1" smtClean="0">
                <a:solidFill>
                  <a:schemeClr val="bg1"/>
                </a:solidFill>
              </a:rPr>
              <a:t>Хула</a:t>
            </a:r>
            <a:r>
              <a:rPr lang="uk-UA" sz="2800" i="1" dirty="0" smtClean="0">
                <a:solidFill>
                  <a:schemeClr val="bg1"/>
                </a:solidFill>
              </a:rPr>
              <a:t> Аліна Володимирівна</a:t>
            </a:r>
          </a:p>
          <a:p>
            <a:r>
              <a:rPr lang="uk-UA" sz="2800" i="1" dirty="0" smtClean="0">
                <a:solidFill>
                  <a:schemeClr val="bg1"/>
                </a:solidFill>
              </a:rPr>
              <a:t>9 група 5 курс ФРГТБ</a:t>
            </a:r>
          </a:p>
          <a:p>
            <a:r>
              <a:rPr lang="uk-UA" sz="2800" i="1" dirty="0" smtClean="0">
                <a:solidFill>
                  <a:schemeClr val="bg1"/>
                </a:solidFill>
              </a:rPr>
              <a:t>Науковий керівник: </a:t>
            </a:r>
            <a:r>
              <a:rPr lang="uk-UA" sz="2800" i="1" dirty="0" err="1" smtClean="0">
                <a:solidFill>
                  <a:schemeClr val="bg1"/>
                </a:solidFill>
              </a:rPr>
              <a:t>к.е.н</a:t>
            </a:r>
            <a:r>
              <a:rPr lang="uk-UA" sz="2800" i="1" dirty="0" smtClean="0">
                <a:solidFill>
                  <a:schemeClr val="bg1"/>
                </a:solidFill>
              </a:rPr>
              <a:t>.,доц. </a:t>
            </a:r>
            <a:r>
              <a:rPr lang="uk-UA" sz="2800" i="1" dirty="0" err="1" smtClean="0">
                <a:solidFill>
                  <a:schemeClr val="bg1"/>
                </a:solidFill>
              </a:rPr>
              <a:t>Хлопяк</a:t>
            </a:r>
            <a:r>
              <a:rPr lang="uk-UA" sz="2800" i="1" dirty="0" smtClean="0">
                <a:solidFill>
                  <a:schemeClr val="bg1"/>
                </a:solidFill>
              </a:rPr>
              <a:t> С.В.</a:t>
            </a:r>
            <a:endParaRPr lang="uk-UA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2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uk-UA" i="1">
                <a:solidFill>
                  <a:schemeClr val="accent1">
                    <a:lumMod val="40000"/>
                    <a:lumOff val="60000"/>
                  </a:schemeClr>
                </a:solidFill>
              </a:rPr>
              <a:t>Сайти </a:t>
            </a:r>
            <a:r>
              <a:rPr lang="uk-UA" i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web-</a:t>
            </a: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вітрини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Недоліки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необхідність утримувати співробітника, відповідального за </a:t>
            </a:r>
            <a:r>
              <a:rPr lang="uk-UA" sz="2800" dirty="0" smtClean="0">
                <a:solidFill>
                  <a:schemeClr val="bg1"/>
                </a:solidFill>
              </a:rPr>
              <a:t>сайт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великі </a:t>
            </a:r>
            <a:r>
              <a:rPr lang="uk-UA" sz="2800" dirty="0">
                <a:solidFill>
                  <a:schemeClr val="bg1"/>
                </a:solidFill>
              </a:rPr>
              <a:t>вітрини досить важко адмініструвати і оновлювати на них інформацію.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51974" cy="473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Соціальні мережі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r="24018" b="5398"/>
          <a:stretch/>
        </p:blipFill>
        <p:spPr bwMode="auto">
          <a:xfrm>
            <a:off x="77042" y="1196752"/>
            <a:ext cx="9012648" cy="540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Картинки по запросу соцыальны мереж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08" y="177322"/>
            <a:ext cx="2085283" cy="6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К</a:t>
            </a:r>
            <a:r>
              <a:rPr lang="uk-UA" i="1" dirty="0" smtClean="0">
                <a:solidFill>
                  <a:schemeClr val="bg1"/>
                </a:solidFill>
              </a:rPr>
              <a:t>орпоративні системи бронювання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 err="1" smtClean="0">
                <a:solidFill>
                  <a:schemeClr val="bg1"/>
                </a:solidFill>
              </a:rPr>
              <a:t>туроператорів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374000">
            <a:off x="2990343" y="1551109"/>
            <a:ext cx="1109744" cy="2088232"/>
          </a:xfrm>
          <a:prstGeom prst="downArrow">
            <a:avLst>
              <a:gd name="adj1" fmla="val 21724"/>
              <a:gd name="adj2" fmla="val 383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290821">
            <a:off x="4931698" y="1565157"/>
            <a:ext cx="1109744" cy="2088232"/>
          </a:xfrm>
          <a:prstGeom prst="downArrow">
            <a:avLst>
              <a:gd name="adj1" fmla="val 21724"/>
              <a:gd name="adj2" fmla="val 383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4293096"/>
            <a:ext cx="250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bg1"/>
                </a:solidFill>
              </a:rPr>
              <a:t>Туристичні агенти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29309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Приватні клієнти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0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</a:t>
            </a:r>
            <a:r>
              <a:rPr lang="uk-UA" i="1" dirty="0" smtClean="0">
                <a:solidFill>
                  <a:schemeClr val="bg1"/>
                </a:solidFill>
              </a:rPr>
              <a:t>орпоративні </a:t>
            </a:r>
            <a:r>
              <a:rPr lang="uk-UA" i="1" dirty="0">
                <a:solidFill>
                  <a:schemeClr val="bg1"/>
                </a:solidFill>
              </a:rPr>
              <a:t>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туристичних агентів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9641" r="4105" b="4956"/>
          <a:stretch/>
        </p:blipFill>
        <p:spPr bwMode="auto">
          <a:xfrm>
            <a:off x="81604" y="1988840"/>
            <a:ext cx="9003524" cy="464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</a:t>
            </a:r>
            <a:r>
              <a:rPr lang="uk-UA" i="1" dirty="0" smtClean="0">
                <a:solidFill>
                  <a:schemeClr val="bg1"/>
                </a:solidFill>
              </a:rPr>
              <a:t>орпоративні </a:t>
            </a:r>
            <a:r>
              <a:rPr lang="uk-UA" i="1" dirty="0">
                <a:solidFill>
                  <a:schemeClr val="bg1"/>
                </a:solidFill>
              </a:rPr>
              <a:t>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туристичних агентів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9338" r="12436" b="4911"/>
          <a:stretch/>
        </p:blipFill>
        <p:spPr bwMode="auto">
          <a:xfrm>
            <a:off x="294140" y="1772816"/>
            <a:ext cx="8578451" cy="49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1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Переваги </a:t>
            </a:r>
            <a:r>
              <a:rPr lang="en-US" i="1" dirty="0" smtClean="0">
                <a:solidFill>
                  <a:schemeClr val="bg1"/>
                </a:solidFill>
              </a:rPr>
              <a:t>Coral+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1500187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400" i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>
                <a:solidFill>
                  <a:schemeClr val="bg1"/>
                </a:solidFill>
              </a:rPr>
              <a:t>моментальне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підтвердження</a:t>
            </a:r>
            <a:r>
              <a:rPr lang="ru-RU" sz="2400" i="1" dirty="0">
                <a:solidFill>
                  <a:schemeClr val="bg1"/>
                </a:solidFill>
              </a:rPr>
              <a:t> по </a:t>
            </a:r>
            <a:r>
              <a:rPr lang="ru-RU" sz="2400" i="1" dirty="0" err="1">
                <a:solidFill>
                  <a:schemeClr val="bg1"/>
                </a:solidFill>
              </a:rPr>
              <a:t>всім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готелям</a:t>
            </a:r>
            <a:r>
              <a:rPr lang="ru-RU" sz="2400" i="1" dirty="0">
                <a:solidFill>
                  <a:schemeClr val="bg1"/>
                </a:solidFill>
              </a:rPr>
              <a:t> і </a:t>
            </a:r>
            <a:r>
              <a:rPr lang="ru-RU" sz="2400" i="1" dirty="0" smtClean="0">
                <a:solidFill>
                  <a:schemeClr val="bg1"/>
                </a:solidFill>
              </a:rPr>
              <a:t>трансфер</a:t>
            </a:r>
            <a:r>
              <a:rPr lang="uk-UA" sz="2400" i="1" dirty="0" err="1" smtClean="0">
                <a:solidFill>
                  <a:schemeClr val="bg1"/>
                </a:solidFill>
              </a:rPr>
              <a:t>ам</a:t>
            </a:r>
            <a:r>
              <a:rPr lang="ru-RU" sz="2400" i="1" dirty="0" smtClean="0">
                <a:solidFill>
                  <a:schemeClr val="bg1"/>
                </a:solidFill>
              </a:rPr>
              <a:t>;</a:t>
            </a:r>
            <a:endParaRPr lang="ru-RU" sz="2400" i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>
                <a:solidFill>
                  <a:schemeClr val="bg1"/>
                </a:solidFill>
              </a:rPr>
              <a:t>бронювання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авіаквитків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регулярні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рейси</a:t>
            </a:r>
            <a:r>
              <a:rPr lang="ru-RU" sz="2400" i="1" dirty="0">
                <a:solidFill>
                  <a:schemeClr val="bg1"/>
                </a:solidFill>
              </a:rPr>
              <a:t> по </a:t>
            </a:r>
            <a:r>
              <a:rPr lang="ru-RU" sz="2400" i="1" dirty="0" err="1">
                <a:solidFill>
                  <a:schemeClr val="bg1"/>
                </a:solidFill>
              </a:rPr>
              <a:t>всьому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світу</a:t>
            </a:r>
            <a:r>
              <a:rPr lang="ru-RU" sz="2400" i="1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>
                <a:solidFill>
                  <a:schemeClr val="bg1"/>
                </a:solidFill>
              </a:rPr>
              <a:t>можливість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бронювання</a:t>
            </a:r>
            <a:r>
              <a:rPr lang="ru-RU" sz="2400" i="1" dirty="0">
                <a:solidFill>
                  <a:schemeClr val="bg1"/>
                </a:solidFill>
              </a:rPr>
              <a:t> 24 </a:t>
            </a:r>
            <a:r>
              <a:rPr lang="ru-RU" sz="2400" i="1" dirty="0" err="1">
                <a:solidFill>
                  <a:schemeClr val="bg1"/>
                </a:solidFill>
              </a:rPr>
              <a:t>години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добу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642" y="4365104"/>
            <a:ext cx="85452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chemeClr val="bg1"/>
                </a:solidFill>
              </a:rPr>
              <a:t>Інформація</a:t>
            </a:r>
            <a:r>
              <a:rPr lang="ru-RU" sz="2400" b="1" dirty="0">
                <a:solidFill>
                  <a:schemeClr val="bg1"/>
                </a:solidFill>
              </a:rPr>
              <a:t> для агентств: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умови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співпраці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передбачають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можливість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кредиту </a:t>
            </a:r>
            <a:r>
              <a:rPr lang="ru-RU" sz="2000" dirty="0">
                <a:solidFill>
                  <a:schemeClr val="bg1"/>
                </a:solidFill>
              </a:rPr>
              <a:t>для </a:t>
            </a:r>
            <a:r>
              <a:rPr lang="ru-RU" sz="2000" dirty="0" err="1">
                <a:solidFill>
                  <a:schemeClr val="bg1"/>
                </a:solidFill>
              </a:rPr>
              <a:t>кращих</a:t>
            </a:r>
            <a:r>
              <a:rPr lang="ru-RU" sz="2000" dirty="0">
                <a:solidFill>
                  <a:schemeClr val="bg1"/>
                </a:solidFill>
              </a:rPr>
              <a:t> агентств (</a:t>
            </a:r>
            <a:r>
              <a:rPr lang="ru-RU" sz="2000" dirty="0" err="1">
                <a:solidFill>
                  <a:schemeClr val="bg1"/>
                </a:solidFill>
              </a:rPr>
              <a:t>розміри</a:t>
            </a:r>
            <a:r>
              <a:rPr lang="ru-RU" sz="2000" dirty="0">
                <a:solidFill>
                  <a:schemeClr val="bg1"/>
                </a:solidFill>
              </a:rPr>
              <a:t> кредиту </a:t>
            </a:r>
            <a:r>
              <a:rPr lang="ru-RU" sz="2000" dirty="0" err="1" smtClean="0">
                <a:solidFill>
                  <a:schemeClr val="bg1"/>
                </a:solidFill>
              </a:rPr>
              <a:t>розраховуються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виходячи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активності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використання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системи</a:t>
            </a:r>
            <a:r>
              <a:rPr lang="ru-RU" sz="2000" dirty="0">
                <a:solidFill>
                  <a:schemeClr val="bg1"/>
                </a:solidFill>
              </a:rPr>
              <a:t>);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бронюванні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готелів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трансферів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вартість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включається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комісія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агентства.</a:t>
            </a:r>
          </a:p>
        </p:txBody>
      </p:sp>
    </p:spTree>
    <p:extLst>
      <p:ext uri="{BB962C8B-B14F-4D97-AF65-F5344CB8AC3E}">
        <p14:creationId xmlns:p14="http://schemas.microsoft.com/office/powerpoint/2010/main" val="101780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</a:t>
            </a:r>
            <a:r>
              <a:rPr lang="uk-UA" i="1" dirty="0" smtClean="0">
                <a:solidFill>
                  <a:schemeClr val="bg1"/>
                </a:solidFill>
              </a:rPr>
              <a:t>орпоративні </a:t>
            </a:r>
            <a:r>
              <a:rPr lang="uk-UA" i="1" dirty="0">
                <a:solidFill>
                  <a:schemeClr val="bg1"/>
                </a:solidFill>
              </a:rPr>
              <a:t>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туристичних агентів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9484" r="8146" b="6371"/>
          <a:stretch/>
        </p:blipFill>
        <p:spPr bwMode="auto">
          <a:xfrm>
            <a:off x="442906" y="1844824"/>
            <a:ext cx="8280920" cy="469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8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</a:t>
            </a:r>
            <a:r>
              <a:rPr lang="uk-UA" i="1" dirty="0" smtClean="0">
                <a:solidFill>
                  <a:schemeClr val="bg1"/>
                </a:solidFill>
              </a:rPr>
              <a:t>орпоративні </a:t>
            </a:r>
            <a:r>
              <a:rPr lang="uk-UA" i="1" dirty="0">
                <a:solidFill>
                  <a:schemeClr val="bg1"/>
                </a:solidFill>
              </a:rPr>
              <a:t>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туристичних агентів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7285" r="3784" b="4282"/>
          <a:stretch/>
        </p:blipFill>
        <p:spPr bwMode="auto">
          <a:xfrm>
            <a:off x="467544" y="1884216"/>
            <a:ext cx="8532262" cy="497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05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Переваги системи </a:t>
            </a:r>
            <a:r>
              <a:rPr lang="en-US" i="1" dirty="0" smtClean="0">
                <a:solidFill>
                  <a:schemeClr val="bg1"/>
                </a:solidFill>
              </a:rPr>
              <a:t>ABS On-line</a:t>
            </a:r>
            <a:r>
              <a:rPr lang="uk-UA" i="1" dirty="0" smtClean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149080"/>
            <a:ext cx="7772400" cy="150018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bg1"/>
                </a:solidFill>
              </a:rPr>
              <a:t>Близько 270 000 готелів по всьому світі та організація трансферів і екскурсій в 193-х країнах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bg1"/>
                </a:solidFill>
              </a:rPr>
              <a:t>Авіаквитки  в</a:t>
            </a:r>
            <a:r>
              <a:rPr lang="en-US" sz="2400" i="1" dirty="0" smtClean="0">
                <a:solidFill>
                  <a:schemeClr val="bg1"/>
                </a:solidFill>
              </a:rPr>
              <a:t> ABS On-line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bg1"/>
                </a:solidFill>
              </a:rPr>
              <a:t>Найнижчі низькі ціни та високі комісії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bg1"/>
                </a:solidFill>
              </a:rPr>
              <a:t>Моментальне підтвердження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 err="1" smtClean="0">
                <a:solidFill>
                  <a:schemeClr val="bg1"/>
                </a:solidFill>
              </a:rPr>
              <a:t>Субагентська</a:t>
            </a:r>
            <a:r>
              <a:rPr lang="uk-UA" sz="2400" i="1" dirty="0" smtClean="0">
                <a:solidFill>
                  <a:schemeClr val="bg1"/>
                </a:solidFill>
              </a:rPr>
              <a:t> мережа, підключення та  </a:t>
            </a:r>
            <a:r>
              <a:rPr lang="en-US" sz="2400" i="1" dirty="0" smtClean="0">
                <a:solidFill>
                  <a:schemeClr val="bg1"/>
                </a:solidFill>
              </a:rPr>
              <a:t>API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981325" cy="153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3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корпоративні 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приватних клієнтів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r="1231" b="5966"/>
          <a:stretch/>
        </p:blipFill>
        <p:spPr bwMode="auto">
          <a:xfrm>
            <a:off x="256081" y="1988840"/>
            <a:ext cx="8886850" cy="433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2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Інформаційні системи у формі електронних комунікацій є новим засобом організації туристичної сфери, зокрема в процесі збуту туристичного продукту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63616" cy="2316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інформаційні систе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5886"/>
            <a:ext cx="3816424" cy="286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8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корпоративні 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Для приватних клієнтів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9716" r="11995" b="4131"/>
          <a:stretch/>
        </p:blipFill>
        <p:spPr bwMode="auto">
          <a:xfrm>
            <a:off x="611560" y="1844824"/>
            <a:ext cx="820891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0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>
                <a:solidFill>
                  <a:schemeClr val="bg1"/>
                </a:solidFill>
              </a:rPr>
              <a:t>корпоративні системи бронювання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7166" y="96672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chemeClr val="bg1"/>
                </a:solidFill>
              </a:rPr>
              <a:t>Переваги та недоліки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Картинки по запросу перев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444133"/>
            <a:ext cx="367240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практично повна автоматизація всіх </a:t>
            </a:r>
            <a:r>
              <a:rPr lang="uk-UA" dirty="0" smtClean="0">
                <a:solidFill>
                  <a:schemeClr val="bg1"/>
                </a:solidFill>
              </a:rPr>
              <a:t>бізнес-процесів</a:t>
            </a:r>
            <a:r>
              <a:rPr lang="uk-UA" dirty="0">
                <a:solidFill>
                  <a:schemeClr val="bg1"/>
                </a:solidFill>
              </a:rPr>
              <a:t>;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</a:rPr>
              <a:t>мінімізація </a:t>
            </a:r>
            <a:r>
              <a:rPr lang="uk-UA" dirty="0">
                <a:solidFill>
                  <a:schemeClr val="bg1"/>
                </a:solidFill>
              </a:rPr>
              <a:t>впливу негативних наслідків "людського фактора" ;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</a:rPr>
              <a:t>оперативна доставка інформації, необхідної агентствам 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17553"/>
          <a:stretch/>
        </p:blipFill>
        <p:spPr bwMode="auto">
          <a:xfrm>
            <a:off x="7020272" y="1689373"/>
            <a:ext cx="182880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3446690"/>
            <a:ext cx="4283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висока початкова вартість </a:t>
            </a:r>
            <a:r>
              <a:rPr lang="uk-UA" dirty="0" smtClean="0">
                <a:solidFill>
                  <a:schemeClr val="bg1"/>
                </a:solidFill>
              </a:rPr>
              <a:t>розробки</a:t>
            </a:r>
            <a:r>
              <a:rPr lang="uk-UA" dirty="0">
                <a:solidFill>
                  <a:schemeClr val="bg1"/>
                </a:solidFill>
              </a:rPr>
              <a:t>;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відсутність усталених бізнес-процесів, що вимагає періодичного "доведення" </a:t>
            </a:r>
            <a:r>
              <a:rPr lang="uk-UA" dirty="0" smtClean="0">
                <a:solidFill>
                  <a:schemeClr val="bg1"/>
                </a:solidFill>
              </a:rPr>
              <a:t>системи</a:t>
            </a:r>
            <a:r>
              <a:rPr lang="uk-UA" dirty="0">
                <a:solidFill>
                  <a:schemeClr val="bg1"/>
                </a:solidFill>
              </a:rPr>
              <a:t>;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</a:rPr>
              <a:t>можливість виникнення </a:t>
            </a:r>
            <a:r>
              <a:rPr lang="uk-UA" dirty="0" err="1" smtClean="0">
                <a:solidFill>
                  <a:schemeClr val="bg1"/>
                </a:solidFill>
              </a:rPr>
              <a:t>неполадків</a:t>
            </a:r>
            <a:r>
              <a:rPr lang="uk-UA" dirty="0" smtClean="0">
                <a:solidFill>
                  <a:schemeClr val="bg1"/>
                </a:solidFill>
              </a:rPr>
              <a:t> Інтернет мережі.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260648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Консолідовані системи бронювання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2855174" y="2492896"/>
            <a:ext cx="3456384" cy="1872208"/>
          </a:xfrm>
          <a:prstGeom prst="leftRightUpArrow">
            <a:avLst>
              <a:gd name="adj1" fmla="val 9425"/>
              <a:gd name="adj2" fmla="val 10341"/>
              <a:gd name="adj3" fmla="val 3965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2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it tou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" y="134464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samo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misto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2" y="4725144"/>
            <a:ext cx="3266728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5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260648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Консолідовані системи бронювання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AutoShape 2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2555" y="1628800"/>
            <a:ext cx="88587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Можливості  модуля пошуку турів:</a:t>
            </a:r>
          </a:p>
          <a:p>
            <a:pPr algn="ctr">
              <a:lnSpc>
                <a:spcPct val="150000"/>
              </a:lnSpc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err="1">
                <a:solidFill>
                  <a:schemeClr val="bg1"/>
                </a:solidFill>
              </a:rPr>
              <a:t>Швидкий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пошук</a:t>
            </a:r>
            <a:r>
              <a:rPr lang="ru-RU" sz="2800" dirty="0">
                <a:solidFill>
                  <a:schemeClr val="bg1"/>
                </a:solidFill>
              </a:rPr>
              <a:t> туру </a:t>
            </a:r>
            <a:r>
              <a:rPr lang="ru-RU" sz="2800" dirty="0" err="1">
                <a:solidFill>
                  <a:schemeClr val="bg1"/>
                </a:solidFill>
              </a:rPr>
              <a:t>online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серед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сотень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мільйонів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пропозицій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туроператорів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Тури </a:t>
            </a:r>
            <a:r>
              <a:rPr lang="ru-RU" sz="2800" dirty="0">
                <a:solidFill>
                  <a:schemeClr val="bg1"/>
                </a:solidFill>
              </a:rPr>
              <a:t>не </a:t>
            </a:r>
            <a:r>
              <a:rPr lang="ru-RU" sz="2800" dirty="0" err="1">
                <a:solidFill>
                  <a:schemeClr val="bg1"/>
                </a:solidFill>
              </a:rPr>
              <a:t>тільки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пакетні</a:t>
            </a:r>
            <a:r>
              <a:rPr lang="ru-RU" sz="2800" dirty="0">
                <a:solidFill>
                  <a:schemeClr val="bg1"/>
                </a:solidFill>
              </a:rPr>
              <a:t>, а й </a:t>
            </a:r>
            <a:r>
              <a:rPr lang="ru-RU" sz="2800" dirty="0" err="1" smtClean="0">
                <a:solidFill>
                  <a:schemeClr val="bg1"/>
                </a:solidFill>
              </a:rPr>
              <a:t>екскурсійні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Показ </a:t>
            </a:r>
            <a:r>
              <a:rPr lang="ru-RU" sz="2800" dirty="0" err="1">
                <a:solidFill>
                  <a:schemeClr val="bg1"/>
                </a:solidFill>
              </a:rPr>
              <a:t>результатів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пошуку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сайті</a:t>
            </a:r>
            <a:r>
              <a:rPr lang="ru-RU" sz="2800" dirty="0">
                <a:solidFill>
                  <a:schemeClr val="bg1"/>
                </a:solidFill>
              </a:rPr>
              <a:t> турагентства.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260648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Консолідовані системи бронювання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AutoShape 2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242" y="1586071"/>
            <a:ext cx="8858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Можливості  модуля пошуку турів:</a:t>
            </a:r>
          </a:p>
          <a:p>
            <a:pPr algn="ctr"/>
            <a:endParaRPr lang="uk-UA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chemeClr val="bg1"/>
                </a:solidFill>
              </a:rPr>
              <a:t>Можливість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для туриста оплати </a:t>
            </a:r>
            <a:r>
              <a:rPr lang="ru-RU" sz="2800" dirty="0" err="1">
                <a:solidFill>
                  <a:schemeClr val="bg1"/>
                </a:solidFill>
              </a:rPr>
              <a:t>цієї</a:t>
            </a:r>
            <a:r>
              <a:rPr lang="ru-RU" sz="2800" dirty="0">
                <a:solidFill>
                  <a:schemeClr val="bg1"/>
                </a:solidFill>
              </a:rPr>
              <a:t> заявки </a:t>
            </a:r>
            <a:r>
              <a:rPr lang="ru-RU" sz="2800" dirty="0" err="1">
                <a:solidFill>
                  <a:schemeClr val="bg1"/>
                </a:solidFill>
              </a:rPr>
              <a:t>своєї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кредитною картою.</a:t>
            </a:r>
            <a:endParaRPr lang="ru-RU" sz="2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chemeClr val="bg1"/>
                </a:solidFill>
              </a:rPr>
              <a:t>Можливість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налаштування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списку </a:t>
            </a:r>
            <a:r>
              <a:rPr lang="ru-RU" sz="2800" dirty="0" err="1">
                <a:solidFill>
                  <a:schemeClr val="bg1"/>
                </a:solidFill>
              </a:rPr>
              <a:t>країн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операторів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будуть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показуватися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err="1">
                <a:solidFill>
                  <a:schemeClr val="bg1"/>
                </a:solidFill>
              </a:rPr>
              <a:t>виносному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пошуковому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модулі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сайті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турагентства. 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err="1">
                <a:solidFill>
                  <a:schemeClr val="bg1"/>
                </a:solidFill>
              </a:rPr>
              <a:t>Можливість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отримання</a:t>
            </a:r>
            <a:r>
              <a:rPr lang="ru-RU" sz="2800" dirty="0">
                <a:solidFill>
                  <a:schemeClr val="bg1"/>
                </a:solidFill>
              </a:rPr>
              <a:t> заявки по E-</a:t>
            </a:r>
            <a:r>
              <a:rPr lang="ru-RU" sz="2800" dirty="0" err="1">
                <a:solidFill>
                  <a:schemeClr val="bg1"/>
                </a:solidFill>
              </a:rPr>
              <a:t>mail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 </a:t>
            </a:r>
            <a:r>
              <a:rPr lang="ru-RU" sz="2800" dirty="0" err="1">
                <a:solidFill>
                  <a:schemeClr val="bg1"/>
                </a:solidFill>
              </a:rPr>
              <a:t>зазначеному</a:t>
            </a:r>
            <a:r>
              <a:rPr lang="ru-RU" sz="2800" dirty="0">
                <a:solidFill>
                  <a:schemeClr val="bg1"/>
                </a:solidFill>
              </a:rPr>
              <a:t>  в </a:t>
            </a:r>
            <a:r>
              <a:rPr lang="ru-RU" sz="2800" dirty="0" err="1">
                <a:solidFill>
                  <a:schemeClr val="bg1"/>
                </a:solidFill>
              </a:rPr>
              <a:t>налаштувані</a:t>
            </a:r>
            <a:r>
              <a:rPr lang="ru-RU" sz="2800" dirty="0">
                <a:solidFill>
                  <a:schemeClr val="bg1"/>
                </a:solidFill>
              </a:rPr>
              <a:t> модуля </a:t>
            </a:r>
            <a:r>
              <a:rPr lang="ru-RU" sz="2800" dirty="0" err="1">
                <a:solidFill>
                  <a:schemeClr val="bg1"/>
                </a:solidFill>
              </a:rPr>
              <a:t>пошуку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турів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260648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Консолідовані системи бронювання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AutoShape 2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3036" r="5588" b="10863"/>
          <a:stretch/>
        </p:blipFill>
        <p:spPr bwMode="auto">
          <a:xfrm>
            <a:off x="0" y="1772816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2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6" y="260648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Консолідовані системи бронювання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AutoShape 2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it 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8388" r="11313" b="3617"/>
          <a:stretch/>
        </p:blipFill>
        <p:spPr bwMode="auto">
          <a:xfrm>
            <a:off x="191312" y="1484784"/>
            <a:ext cx="884518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80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6" y="-14242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Мобільні додатки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1287" r="766" b="22913"/>
          <a:stretch/>
        </p:blipFill>
        <p:spPr bwMode="auto">
          <a:xfrm>
            <a:off x="176567" y="1839898"/>
            <a:ext cx="8813598" cy="34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60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6" y="-14242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Переваги мобільних додатків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9432" r="13116" b="14467"/>
          <a:stretch/>
        </p:blipFill>
        <p:spPr bwMode="auto">
          <a:xfrm>
            <a:off x="-1" y="980728"/>
            <a:ext cx="916673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80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6" y="-14242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Мобільні додатки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44731"/>
            <a:ext cx="1978309" cy="351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694"/>
            <a:ext cx="2088232" cy="3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2059318" cy="36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5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157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 </a:t>
            </a:r>
            <a:r>
              <a:rPr lang="ru-RU" sz="3200" i="1" dirty="0" err="1">
                <a:solidFill>
                  <a:schemeClr val="bg1"/>
                </a:solidFill>
              </a:rPr>
              <a:t>Фахівці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вважають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що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однією</a:t>
            </a:r>
            <a:r>
              <a:rPr lang="ru-RU" sz="3200" i="1" dirty="0">
                <a:solidFill>
                  <a:schemeClr val="bg1"/>
                </a:solidFill>
              </a:rPr>
              <a:t> з </a:t>
            </a:r>
            <a:r>
              <a:rPr lang="ru-RU" sz="3200" i="1" dirty="0" err="1">
                <a:solidFill>
                  <a:schemeClr val="bg1"/>
                </a:solidFill>
              </a:rPr>
              <a:t>ознак</a:t>
            </a:r>
            <a:r>
              <a:rPr lang="ru-RU" sz="3200" i="1" dirty="0">
                <a:solidFill>
                  <a:schemeClr val="bg1"/>
                </a:solidFill>
              </a:rPr>
              <a:t> маркетингу </a:t>
            </a:r>
            <a:r>
              <a:rPr lang="ru-RU" sz="3200" i="1" dirty="0" err="1">
                <a:solidFill>
                  <a:schemeClr val="bg1"/>
                </a:solidFill>
              </a:rPr>
              <a:t>третього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тисячоліття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мають</a:t>
            </a:r>
            <a:r>
              <a:rPr lang="ru-RU" sz="3200" i="1" dirty="0">
                <a:solidFill>
                  <a:schemeClr val="bg1"/>
                </a:solidFill>
              </a:rPr>
              <a:t> стати </a:t>
            </a:r>
            <a:r>
              <a:rPr lang="ru-RU" sz="3200" i="1" dirty="0" err="1">
                <a:solidFill>
                  <a:schemeClr val="bg1"/>
                </a:solidFill>
              </a:rPr>
              <a:t>електронні</a:t>
            </a:r>
            <a:r>
              <a:rPr lang="ru-RU" sz="3200" i="1" dirty="0">
                <a:solidFill>
                  <a:schemeClr val="bg1"/>
                </a:solidFill>
              </a:rPr>
              <a:t> канали </a:t>
            </a:r>
            <a:r>
              <a:rPr lang="ru-RU" sz="3200" i="1" dirty="0" err="1">
                <a:solidFill>
                  <a:schemeClr val="bg1"/>
                </a:solidFill>
              </a:rPr>
              <a:t>збуту</a:t>
            </a:r>
            <a:r>
              <a:rPr lang="ru-RU" sz="3200" i="1" dirty="0">
                <a:solidFill>
                  <a:schemeClr val="bg1"/>
                </a:solidFill>
              </a:rPr>
              <a:t>. </a:t>
            </a:r>
            <a:r>
              <a:rPr lang="ru-RU" sz="3200" i="1" dirty="0" err="1">
                <a:solidFill>
                  <a:schemeClr val="bg1"/>
                </a:solidFill>
              </a:rPr>
              <a:t>Засновані</a:t>
            </a:r>
            <a:r>
              <a:rPr lang="ru-RU" sz="3200" i="1" dirty="0">
                <a:solidFill>
                  <a:schemeClr val="bg1"/>
                </a:solidFill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</a:rPr>
              <a:t>Інтернеті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електронні</a:t>
            </a:r>
            <a:r>
              <a:rPr lang="ru-RU" sz="3200" i="1" dirty="0">
                <a:solidFill>
                  <a:schemeClr val="bg1"/>
                </a:solidFill>
              </a:rPr>
              <a:t> канали </a:t>
            </a:r>
            <a:r>
              <a:rPr lang="ru-RU" sz="3200" i="1" dirty="0" err="1">
                <a:solidFill>
                  <a:schemeClr val="bg1"/>
                </a:solidFill>
              </a:rPr>
              <a:t>збуту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можуть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змінити</a:t>
            </a:r>
            <a:r>
              <a:rPr lang="ru-RU" sz="3200" i="1" dirty="0">
                <a:solidFill>
                  <a:schemeClr val="bg1"/>
                </a:solidFill>
              </a:rPr>
              <a:t> сам "ландшафт" </a:t>
            </a:r>
            <a:r>
              <a:rPr lang="ru-RU" sz="3200" i="1" dirty="0" err="1">
                <a:solidFill>
                  <a:schemeClr val="bg1"/>
                </a:solidFill>
              </a:rPr>
              <a:t>структури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розподілу</a:t>
            </a:r>
            <a:r>
              <a:rPr lang="ru-RU" sz="32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17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плю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плю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плю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Картинки по запросу плюси і мінус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84" b="90451" l="392" r="99216">
                        <a14:foregroundMark x1="82157" y1="21485" x2="92353" y2="43767"/>
                        <a14:backgroundMark x1="44314" y1="85411" x2="46863" y2="89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6445"/>
            <a:ext cx="41886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282588"/>
            <a:ext cx="38840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solidFill>
                  <a:schemeClr val="bg1"/>
                </a:solidFill>
              </a:rPr>
              <a:t>До переваг електронних каналів збуту можна віднести</a:t>
            </a:r>
            <a:r>
              <a:rPr lang="uk-UA" sz="2800" i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>
                <a:solidFill>
                  <a:schemeClr val="bg1"/>
                </a:solidFill>
              </a:rPr>
              <a:t>·    глобальн</a:t>
            </a:r>
            <a:r>
              <a:rPr lang="uk-UA" sz="2800" i="1" dirty="0">
                <a:solidFill>
                  <a:schemeClr val="bg1"/>
                </a:solidFill>
              </a:rPr>
              <a:t>ий масштаб і охоплення;</a:t>
            </a:r>
          </a:p>
          <a:p>
            <a:r>
              <a:rPr lang="uk-UA" sz="2800" i="1" dirty="0" err="1">
                <a:solidFill>
                  <a:schemeClr val="bg1"/>
                </a:solidFill>
              </a:rPr>
              <a:t>·    </a:t>
            </a:r>
            <a:r>
              <a:rPr lang="uk-UA" sz="2800" i="1" dirty="0" err="1" smtClean="0">
                <a:solidFill>
                  <a:schemeClr val="bg1"/>
                </a:solidFill>
              </a:rPr>
              <a:t>цілодобов</a:t>
            </a:r>
            <a:r>
              <a:rPr lang="uk-UA" sz="2800" i="1" dirty="0" smtClean="0">
                <a:solidFill>
                  <a:schemeClr val="bg1"/>
                </a:solidFill>
              </a:rPr>
              <a:t>ий доступ;</a:t>
            </a:r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>
                <a:solidFill>
                  <a:schemeClr val="bg1"/>
                </a:solidFill>
              </a:rPr>
              <a:t>·    </a:t>
            </a:r>
            <a:r>
              <a:rPr lang="uk-UA" sz="2800" i="1" dirty="0" err="1" smtClean="0">
                <a:solidFill>
                  <a:schemeClr val="bg1"/>
                </a:solidFill>
              </a:rPr>
              <a:t>можливіс</a:t>
            </a:r>
            <a:r>
              <a:rPr lang="uk-UA" sz="2800" i="1" dirty="0" smtClean="0">
                <a:solidFill>
                  <a:schemeClr val="bg1"/>
                </a:solidFill>
              </a:rPr>
              <a:t>ть оперативного поновлення;</a:t>
            </a:r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>
                <a:solidFill>
                  <a:schemeClr val="bg1"/>
                </a:solidFill>
              </a:rPr>
              <a:t>·    </a:t>
            </a:r>
            <a:r>
              <a:rPr lang="uk-UA" sz="2800" i="1" dirty="0" err="1" smtClean="0">
                <a:solidFill>
                  <a:schemeClr val="bg1"/>
                </a:solidFill>
              </a:rPr>
              <a:t>інтерактивн</a:t>
            </a:r>
            <a:r>
              <a:rPr lang="uk-UA" sz="2800" i="1" dirty="0" smtClean="0">
                <a:solidFill>
                  <a:schemeClr val="bg1"/>
                </a:solidFill>
              </a:rPr>
              <a:t>ий режим;</a:t>
            </a:r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>
                <a:solidFill>
                  <a:schemeClr val="bg1"/>
                </a:solidFill>
              </a:rPr>
              <a:t>·   </a:t>
            </a:r>
            <a:r>
              <a:rPr lang="uk-UA" sz="2800" i="1" dirty="0" err="1" smtClean="0">
                <a:solidFill>
                  <a:schemeClr val="bg1"/>
                </a:solidFill>
              </a:rPr>
              <a:t>пов</a:t>
            </a:r>
            <a:r>
              <a:rPr lang="uk-UA" sz="2800" i="1" dirty="0" smtClean="0">
                <a:solidFill>
                  <a:schemeClr val="bg1"/>
                </a:solidFill>
              </a:rPr>
              <a:t>на статистика звернень.</a:t>
            </a:r>
            <a:endParaRPr lang="uk-UA" sz="2800" i="1" dirty="0">
              <a:solidFill>
                <a:schemeClr val="bg1"/>
              </a:solidFill>
            </a:endParaRP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3685" y="282588"/>
            <a:ext cx="4355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solidFill>
                  <a:schemeClr val="bg1"/>
                </a:solidFill>
              </a:rPr>
              <a:t>Недоліки електронних каналів збуту</a:t>
            </a:r>
            <a:r>
              <a:rPr lang="uk-UA" sz="2800" i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>
                <a:solidFill>
                  <a:schemeClr val="bg1"/>
                </a:solidFill>
              </a:rPr>
              <a:t>·    віртуальніс</a:t>
            </a:r>
            <a:r>
              <a:rPr lang="uk-UA" sz="2800" i="1" dirty="0">
                <a:solidFill>
                  <a:schemeClr val="bg1"/>
                </a:solidFill>
              </a:rPr>
              <a:t>ть контакту з </a:t>
            </a:r>
            <a:r>
              <a:rPr lang="uk-UA" sz="2800" i="1" dirty="0" smtClean="0">
                <a:solidFill>
                  <a:schemeClr val="bg1"/>
                </a:solidFill>
              </a:rPr>
              <a:t>клієнтами;</a:t>
            </a:r>
            <a:endParaRPr lang="uk-UA" sz="2800" i="1" dirty="0">
              <a:solidFill>
                <a:schemeClr val="bg1"/>
              </a:solidFill>
            </a:endParaRPr>
          </a:p>
          <a:p>
            <a:r>
              <a:rPr lang="uk-UA" sz="2800" i="1" dirty="0" err="1" smtClean="0">
                <a:solidFill>
                  <a:schemeClr val="bg1"/>
                </a:solidFill>
              </a:rPr>
              <a:t>·</a:t>
            </a:r>
            <a:r>
              <a:rPr lang="uk-UA" sz="2800" i="1" dirty="0" err="1">
                <a:solidFill>
                  <a:schemeClr val="bg1"/>
                </a:solidFill>
              </a:rPr>
              <a:t>    ха</a:t>
            </a:r>
            <a:r>
              <a:rPr lang="uk-UA" sz="2800" i="1" dirty="0">
                <a:solidFill>
                  <a:schemeClr val="bg1"/>
                </a:solidFill>
              </a:rPr>
              <a:t>ос, заплутаність і громіздкість Інтернету;</a:t>
            </a:r>
          </a:p>
          <a:p>
            <a:r>
              <a:rPr lang="uk-UA" sz="2800" i="1" dirty="0" err="1" smtClean="0">
                <a:solidFill>
                  <a:schemeClr val="bg1"/>
                </a:solidFill>
              </a:rPr>
              <a:t>·</a:t>
            </a:r>
            <a:r>
              <a:rPr lang="uk-UA" sz="2800" i="1" dirty="0" err="1">
                <a:solidFill>
                  <a:schemeClr val="bg1"/>
                </a:solidFill>
              </a:rPr>
              <a:t>    </a:t>
            </a:r>
            <a:r>
              <a:rPr lang="uk-UA" sz="2800" i="1" dirty="0" err="1" smtClean="0">
                <a:solidFill>
                  <a:schemeClr val="bg1"/>
                </a:solidFill>
              </a:rPr>
              <a:t>невпевненіс</a:t>
            </a:r>
            <a:r>
              <a:rPr lang="uk-UA" sz="2800" i="1" dirty="0" smtClean="0">
                <a:solidFill>
                  <a:schemeClr val="bg1"/>
                </a:solidFill>
              </a:rPr>
              <a:t>ть клієнтів у безпеці транзакцій в Інтернеті.</a:t>
            </a:r>
            <a:endParaRPr lang="uk-UA" sz="2800" i="1" dirty="0">
              <a:solidFill>
                <a:schemeClr val="bg1"/>
              </a:solidFill>
            </a:endParaRP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58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</a:t>
            </a:r>
            <a:r>
              <a:rPr lang="ru-RU" sz="3200" b="1" dirty="0" err="1">
                <a:solidFill>
                  <a:schemeClr val="bg1"/>
                </a:solidFill>
              </a:rPr>
              <a:t>провадження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туристичну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індустрію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електронних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способів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бронювання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турів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окремих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туристичних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продуктів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свідчить</a:t>
            </a:r>
            <a:r>
              <a:rPr lang="ru-RU" sz="3200" b="1" dirty="0">
                <a:solidFill>
                  <a:schemeClr val="bg1"/>
                </a:solidFill>
              </a:rPr>
              <a:t> про </a:t>
            </a:r>
            <a:r>
              <a:rPr lang="ru-RU" sz="3200" b="1" dirty="0" err="1" smtClean="0">
                <a:solidFill>
                  <a:schemeClr val="bg1"/>
                </a:solidFill>
              </a:rPr>
              <a:t>посилення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розмежування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функцій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повноважень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турагента</a:t>
            </a:r>
            <a:r>
              <a:rPr lang="ru-RU" sz="3200" b="1" dirty="0">
                <a:solidFill>
                  <a:schemeClr val="bg1"/>
                </a:solidFill>
              </a:rPr>
              <a:t> і туроператора.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Картинки по запросу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онлай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онлай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58" y="4005064"/>
            <a:ext cx="4185816" cy="257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558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Перспективи ринку он-лайн продажів в туризмі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3366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Аргумент «ЗА»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chemeClr val="bg1"/>
                </a:solidFill>
              </a:rPr>
              <a:t>Висока конкуренція, ринок перегрітий</a:t>
            </a:r>
          </a:p>
          <a:p>
            <a:pPr marL="0" indent="0" algn="ctr">
              <a:buNone/>
            </a:pPr>
            <a:endParaRPr lang="uk-UA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551" y="155679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Аргумент «ПРОТИ»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chemeClr val="bg1"/>
                </a:solidFill>
              </a:rPr>
              <a:t>Різноманітність видів та ніш туризму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AutoShape 2" descr="Картинки по запросу конкурен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29000"/>
            <a:ext cx="2947647" cy="2207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240360" cy="2115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651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Перспективи ринку он-лайн продажів в туризмі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938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Аргумент «ЗА»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chemeClr val="bg1"/>
                </a:solidFill>
              </a:rPr>
              <a:t>Низька </a:t>
            </a:r>
            <a:r>
              <a:rPr lang="uk-UA" i="1" dirty="0" err="1" smtClean="0">
                <a:solidFill>
                  <a:schemeClr val="bg1"/>
                </a:solidFill>
              </a:rPr>
              <a:t>маржинальність</a:t>
            </a:r>
            <a:endParaRPr lang="uk-UA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uk-UA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880" y="16288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Аргумент «ПРОТИ»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chemeClr val="bg1"/>
                </a:solidFill>
              </a:rPr>
              <a:t>Залежність від сегменту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AutoShape 2" descr="Картинки по запросу конкурен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Картинки по запросу маржинальніс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13551"/>
            <a:ext cx="3024336" cy="2030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4651"/>
            <a:ext cx="3595792" cy="206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89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Проблемою впровадження он-лайн продажів турів є зростання недовіри з боку клієнтів, у зв’язку з численними банкрутствами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AutoShape 2" descr="Картинки по запросу конкурен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Картинки по запросу маржинальніс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419048" cy="251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2494"/>
            <a:ext cx="3744416" cy="248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0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Вдосконалення </a:t>
            </a:r>
            <a:r>
              <a:rPr lang="uk-UA" sz="3200" dirty="0" err="1" smtClean="0">
                <a:solidFill>
                  <a:schemeClr val="bg1"/>
                </a:solidFill>
              </a:rPr>
              <a:t>онлайн</a:t>
            </a:r>
            <a:r>
              <a:rPr lang="uk-UA" sz="3200" dirty="0" smtClean="0">
                <a:solidFill>
                  <a:schemeClr val="bg1"/>
                </a:solidFill>
              </a:rPr>
              <a:t> досвіду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споживачів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980728"/>
            <a:ext cx="5721895" cy="6178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Ambiances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2103"/>
            <a:ext cx="6642675" cy="28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7891"/>
            <a:ext cx="7979719" cy="258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12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Вдосконалення </a:t>
            </a:r>
            <a:r>
              <a:rPr lang="uk-UA" sz="3200" dirty="0" err="1" smtClean="0">
                <a:solidFill>
                  <a:schemeClr val="bg1"/>
                </a:solidFill>
              </a:rPr>
              <a:t>онлайн</a:t>
            </a:r>
            <a:r>
              <a:rPr lang="uk-UA" sz="3200" dirty="0" smtClean="0">
                <a:solidFill>
                  <a:schemeClr val="bg1"/>
                </a:solidFill>
              </a:rPr>
              <a:t> досвіду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споживачів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980728"/>
            <a:ext cx="5721895" cy="6178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Рубрики для туристів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2974" r="16032" b="31724"/>
          <a:stretch/>
        </p:blipFill>
        <p:spPr bwMode="auto">
          <a:xfrm>
            <a:off x="175132" y="2060848"/>
            <a:ext cx="8991601" cy="40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1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Вдосконалення </a:t>
            </a:r>
            <a:r>
              <a:rPr lang="uk-UA" sz="3200" dirty="0" err="1" smtClean="0">
                <a:solidFill>
                  <a:schemeClr val="bg1"/>
                </a:solidFill>
              </a:rPr>
              <a:t>онлайн</a:t>
            </a:r>
            <a:r>
              <a:rPr lang="uk-UA" sz="3200" dirty="0" smtClean="0">
                <a:solidFill>
                  <a:schemeClr val="bg1"/>
                </a:solidFill>
              </a:rPr>
              <a:t> досвіду споживачів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980728"/>
            <a:ext cx="5721895" cy="6178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Оптимізовані </a:t>
            </a:r>
            <a:r>
              <a:rPr lang="uk-UA" sz="2800" b="1" dirty="0">
                <a:solidFill>
                  <a:schemeClr val="bg1"/>
                </a:solidFill>
              </a:rPr>
              <a:t>критерії пошуку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-Туризм Настройка Ha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5" y="2132856"/>
            <a:ext cx="84670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2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Використання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мережі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Інтернет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Інтернет-технологій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програмних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продуктів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наскрізної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автоматизації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всіх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бізнес-процесів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туристичного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бізнесу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сьогодні</a:t>
            </a:r>
            <a:r>
              <a:rPr lang="ru-RU" i="1" dirty="0">
                <a:solidFill>
                  <a:schemeClr val="bg1"/>
                </a:solidFill>
              </a:rPr>
              <a:t> не просто </a:t>
            </a:r>
            <a:r>
              <a:rPr lang="ru-RU" i="1" dirty="0" err="1">
                <a:solidFill>
                  <a:schemeClr val="bg1"/>
                </a:solidFill>
              </a:rPr>
              <a:t>питання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лідерства</a:t>
            </a:r>
            <a:r>
              <a:rPr lang="ru-RU" i="1" dirty="0">
                <a:solidFill>
                  <a:schemeClr val="bg1"/>
                </a:solidFill>
              </a:rPr>
              <a:t> і </a:t>
            </a:r>
            <a:r>
              <a:rPr lang="ru-RU" i="1" dirty="0" err="1">
                <a:solidFill>
                  <a:schemeClr val="bg1"/>
                </a:solidFill>
              </a:rPr>
              <a:t>створення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конкурентних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переваг</a:t>
            </a:r>
            <a:r>
              <a:rPr lang="ru-RU" i="1" dirty="0">
                <a:solidFill>
                  <a:schemeClr val="bg1"/>
                </a:solidFill>
              </a:rPr>
              <a:t>, але і </a:t>
            </a:r>
            <a:r>
              <a:rPr lang="ru-RU" i="1" dirty="0" err="1">
                <a:solidFill>
                  <a:schemeClr val="bg1"/>
                </a:solidFill>
              </a:rPr>
              <a:t>виживання</a:t>
            </a:r>
            <a:r>
              <a:rPr lang="ru-RU" i="1" dirty="0">
                <a:solidFill>
                  <a:schemeClr val="bg1"/>
                </a:solidFill>
              </a:rPr>
              <a:t> на ринку </a:t>
            </a:r>
            <a:r>
              <a:rPr lang="ru-RU" i="1" dirty="0" err="1">
                <a:solidFill>
                  <a:schemeClr val="bg1"/>
                </a:solidFill>
              </a:rPr>
              <a:t>послуг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найближчий</a:t>
            </a:r>
            <a:r>
              <a:rPr lang="ru-RU" i="1" dirty="0">
                <a:solidFill>
                  <a:schemeClr val="bg1"/>
                </a:solidFill>
              </a:rPr>
              <a:t> час.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4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8600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br>
              <a:rPr lang="uk-UA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Гарного дня!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78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5795" r="38646" b="9722"/>
          <a:stretch/>
        </p:blipFill>
        <p:spPr bwMode="auto">
          <a:xfrm>
            <a:off x="542666" y="1245065"/>
            <a:ext cx="8137174" cy="53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29" y="150881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Обсяги</a:t>
            </a:r>
            <a:r>
              <a:rPr lang="ru-RU" sz="2800" dirty="0" smtClean="0">
                <a:solidFill>
                  <a:schemeClr val="bg1"/>
                </a:solidFill>
              </a:rPr>
              <a:t> онлайн-</a:t>
            </a:r>
            <a:r>
              <a:rPr lang="ru-RU" sz="2800" dirty="0" err="1" smtClean="0">
                <a:solidFill>
                  <a:schemeClr val="bg1"/>
                </a:solidFill>
              </a:rPr>
              <a:t>продажів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туристичних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поїздок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світі</a:t>
            </a:r>
            <a:r>
              <a:rPr lang="ru-RU" sz="2800" dirty="0">
                <a:solidFill>
                  <a:schemeClr val="bg1"/>
                </a:solidFill>
              </a:rPr>
              <a:t> з 2014 по 2020 </a:t>
            </a:r>
            <a:r>
              <a:rPr lang="ru-RU" sz="2800" dirty="0" err="1">
                <a:solidFill>
                  <a:schemeClr val="bg1"/>
                </a:solidFill>
              </a:rPr>
              <a:t>рік</a:t>
            </a:r>
            <a:r>
              <a:rPr lang="ru-RU" sz="2800" dirty="0">
                <a:solidFill>
                  <a:schemeClr val="bg1"/>
                </a:solidFill>
              </a:rPr>
              <a:t> (у млрд. </a:t>
            </a:r>
            <a:r>
              <a:rPr lang="ru-RU" sz="2800" dirty="0" err="1" smtClean="0">
                <a:solidFill>
                  <a:schemeClr val="bg1"/>
                </a:solidFill>
              </a:rPr>
              <a:t>доларів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США)</a:t>
            </a:r>
          </a:p>
        </p:txBody>
      </p:sp>
    </p:spTree>
    <p:extLst>
      <p:ext uri="{BB962C8B-B14F-4D97-AF65-F5344CB8AC3E}">
        <p14:creationId xmlns:p14="http://schemas.microsoft.com/office/powerpoint/2010/main" val="15566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29" y="15088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Розподіл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онлайн-</a:t>
            </a:r>
            <a:r>
              <a:rPr lang="ru-RU" sz="3200" dirty="0" err="1" smtClean="0">
                <a:solidFill>
                  <a:schemeClr val="bg1"/>
                </a:solidFill>
              </a:rPr>
              <a:t>продажів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туристичних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поїздок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світі</a:t>
            </a:r>
            <a:r>
              <a:rPr lang="ru-RU" sz="3200" dirty="0">
                <a:solidFill>
                  <a:schemeClr val="bg1"/>
                </a:solidFill>
              </a:rPr>
              <a:t> з 2014 по 2020 </a:t>
            </a:r>
            <a:r>
              <a:rPr lang="ru-RU" sz="3200" dirty="0" err="1">
                <a:solidFill>
                  <a:schemeClr val="bg1"/>
                </a:solidFill>
              </a:rPr>
              <a:t>рік</a:t>
            </a:r>
            <a:r>
              <a:rPr lang="ru-RU" sz="3200" dirty="0">
                <a:solidFill>
                  <a:schemeClr val="bg1"/>
                </a:solidFill>
              </a:rPr>
              <a:t> по </a:t>
            </a:r>
            <a:r>
              <a:rPr lang="ru-RU" sz="3200" dirty="0" err="1">
                <a:solidFill>
                  <a:schemeClr val="bg1"/>
                </a:solidFill>
              </a:rPr>
              <a:t>регіонах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6508" r="38758" b="4546"/>
          <a:stretch/>
        </p:blipFill>
        <p:spPr bwMode="auto">
          <a:xfrm>
            <a:off x="467544" y="1435943"/>
            <a:ext cx="8352927" cy="539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0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88640"/>
            <a:ext cx="2794533" cy="666936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Використання</a:t>
            </a:r>
            <a:r>
              <a:rPr lang="ru-RU" sz="2800" dirty="0">
                <a:solidFill>
                  <a:schemeClr val="bg1"/>
                </a:solidFill>
              </a:rPr>
              <a:t> туристами </a:t>
            </a:r>
            <a:r>
              <a:rPr lang="ru-RU" sz="2800" dirty="0" err="1">
                <a:solidFill>
                  <a:schemeClr val="bg1"/>
                </a:solidFill>
              </a:rPr>
              <a:t>інтернет-технологій</a:t>
            </a:r>
            <a:r>
              <a:rPr lang="ru-RU" sz="2800" dirty="0">
                <a:solidFill>
                  <a:schemeClr val="bg1"/>
                </a:solidFill>
              </a:rPr>
              <a:t> та служб при </a:t>
            </a:r>
            <a:r>
              <a:rPr lang="ru-RU" sz="2800" dirty="0" err="1">
                <a:solidFill>
                  <a:schemeClr val="bg1"/>
                </a:solidFill>
              </a:rPr>
              <a:t>плануванні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подорожей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2017 </a:t>
            </a:r>
            <a:r>
              <a:rPr lang="ru-RU" sz="2800" dirty="0" err="1" smtClean="0">
                <a:solidFill>
                  <a:schemeClr val="bg1"/>
                </a:solidFill>
              </a:rPr>
              <a:t>році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1508" r="40097" b="4564"/>
          <a:stretch/>
        </p:blipFill>
        <p:spPr bwMode="auto">
          <a:xfrm>
            <a:off x="-2557" y="237930"/>
            <a:ext cx="6374757" cy="638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5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Сучасні електронні канали збуту туристичного продукту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95536" y="1124744"/>
            <a:ext cx="1008112" cy="295232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230" y="191683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2400" i="1" dirty="0" smtClean="0">
                <a:solidFill>
                  <a:schemeClr val="bg1"/>
                </a:solidFill>
              </a:rPr>
              <a:t>Сайти </a:t>
            </a:r>
            <a:r>
              <a:rPr lang="en-US" sz="2400" i="1" dirty="0" smtClean="0">
                <a:solidFill>
                  <a:schemeClr val="bg1"/>
                </a:solidFill>
              </a:rPr>
              <a:t>web-</a:t>
            </a:r>
            <a:r>
              <a:rPr lang="uk-UA" sz="2400" i="1" dirty="0" smtClean="0">
                <a:solidFill>
                  <a:schemeClr val="bg1"/>
                </a:solidFill>
              </a:rPr>
              <a:t>вітрини;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2400" i="1" dirty="0" smtClean="0">
                <a:solidFill>
                  <a:schemeClr val="bg1"/>
                </a:solidFill>
              </a:rPr>
              <a:t>Соціальні мережі;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2400" i="1" dirty="0">
                <a:solidFill>
                  <a:schemeClr val="bg1"/>
                </a:solidFill>
              </a:rPr>
              <a:t>К</a:t>
            </a:r>
            <a:r>
              <a:rPr lang="uk-UA" sz="2400" i="1" dirty="0" smtClean="0">
                <a:solidFill>
                  <a:schemeClr val="bg1"/>
                </a:solidFill>
              </a:rPr>
              <a:t>орпоративні системи бронювання;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2400" i="1" dirty="0" smtClean="0">
                <a:solidFill>
                  <a:schemeClr val="bg1"/>
                </a:solidFill>
              </a:rPr>
              <a:t>Консолідовані системи бронювання;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uk-UA" sz="2400" i="1" dirty="0" smtClean="0">
                <a:solidFill>
                  <a:schemeClr val="bg1"/>
                </a:solidFill>
              </a:rPr>
              <a:t>Мобільні додатки туристичних операторів</a:t>
            </a:r>
            <a:r>
              <a:rPr lang="uk-UA" sz="2400" i="1" dirty="0">
                <a:solidFill>
                  <a:schemeClr val="bg1"/>
                </a:solidFill>
              </a:rPr>
              <a:t>.</a:t>
            </a:r>
            <a:endParaRPr lang="uk-UA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Сайти  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web-</a:t>
            </a: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вітрини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7444" r="12981" b="4557"/>
          <a:stretch/>
        </p:blipFill>
        <p:spPr bwMode="auto">
          <a:xfrm>
            <a:off x="103093" y="899020"/>
            <a:ext cx="8960545" cy="59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2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ерев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33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66" y="11266"/>
            <a:ext cx="8229600" cy="1143000"/>
          </a:xfrm>
        </p:spPr>
        <p:txBody>
          <a:bodyPr/>
          <a:lstStyle/>
          <a:p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Сайти </a:t>
            </a: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web-</a:t>
            </a:r>
            <a:r>
              <a:rPr lang="uk-UA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вітрини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19675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Переваги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4040188" cy="39512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uk-UA" i="1" dirty="0">
                <a:solidFill>
                  <a:schemeClr val="bg1"/>
                </a:solidFill>
              </a:rPr>
              <a:t>відносно невисока вартість виготовлення </a:t>
            </a:r>
            <a:endParaRPr lang="uk-UA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uk-UA" i="1" dirty="0">
                <a:solidFill>
                  <a:schemeClr val="bg1"/>
                </a:solidFill>
              </a:rPr>
              <a:t>д</a:t>
            </a:r>
            <a:r>
              <a:rPr lang="uk-UA" i="1" dirty="0" smtClean="0">
                <a:solidFill>
                  <a:schemeClr val="bg1"/>
                </a:solidFill>
              </a:rPr>
              <a:t>ля </a:t>
            </a:r>
            <a:r>
              <a:rPr lang="uk-UA" i="1" dirty="0">
                <a:solidFill>
                  <a:schemeClr val="bg1"/>
                </a:solidFill>
              </a:rPr>
              <a:t>такого замовлення досить легко знайти </a:t>
            </a:r>
            <a:r>
              <a:rPr lang="uk-UA" i="1" dirty="0" smtClean="0">
                <a:solidFill>
                  <a:schemeClr val="bg1"/>
                </a:solidFill>
              </a:rPr>
              <a:t>виконавця</a:t>
            </a:r>
          </a:p>
          <a:p>
            <a:pPr>
              <a:lnSpc>
                <a:spcPct val="11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не </a:t>
            </a:r>
            <a:r>
              <a:rPr lang="uk-UA" i="1" dirty="0">
                <a:solidFill>
                  <a:schemeClr val="bg1"/>
                </a:solidFill>
              </a:rPr>
              <a:t>потрібно спеціальних знань по </a:t>
            </a:r>
            <a:r>
              <a:rPr lang="uk-UA" i="1" dirty="0" err="1" smtClean="0">
                <a:solidFill>
                  <a:schemeClr val="bg1"/>
                </a:solidFill>
              </a:rPr>
              <a:t>інтернет-програмуванню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endParaRPr lang="uk-UA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uk-UA" i="1" dirty="0" smtClean="0">
                <a:solidFill>
                  <a:schemeClr val="bg1"/>
                </a:solidFill>
              </a:rPr>
              <a:t>невисокі </a:t>
            </a:r>
            <a:r>
              <a:rPr lang="uk-UA" i="1" dirty="0">
                <a:solidFill>
                  <a:schemeClr val="bg1"/>
                </a:solidFill>
              </a:rPr>
              <a:t>вимоги до </a:t>
            </a:r>
            <a:r>
              <a:rPr lang="uk-UA" i="1" dirty="0" err="1" smtClean="0">
                <a:solidFill>
                  <a:schemeClr val="bg1"/>
                </a:solidFill>
              </a:rPr>
              <a:t>хостингу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AutoShape 2" descr="Картинки по запросу перев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переваг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01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620</Words>
  <Application>Microsoft Office PowerPoint</Application>
  <PresentationFormat>Экран (4:3)</PresentationFormat>
  <Paragraphs>118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Електронні канали збуту в міжнародному туроперейтингу</vt:lpstr>
      <vt:lpstr>Інформаційні системи у формі електронних комунікацій є новим засобом організації туристичної сфери, зокрема в процесі збуту туристичного продукту</vt:lpstr>
      <vt:lpstr> Фахівці вважають, що однією з ознак маркетингу третього тисячоліття мають стати електронні канали збуту. Засновані на Інтернеті, електронні канали збуту можуть змінити сам "ландшафт" структури розподілу.</vt:lpstr>
      <vt:lpstr>Обсяги онлайн-продажів туристичних поїздок у світі з 2014 по 2020 рік (у млрд. доларів США)</vt:lpstr>
      <vt:lpstr>Розподіл онлайн-продажів туристичних поїздок у світі з 2014 по 2020 рік по регіонах</vt:lpstr>
      <vt:lpstr>Використання туристами інтернет-технологій та служб при плануванні подорожей в 2017 році</vt:lpstr>
      <vt:lpstr>Сучасні електронні канали збуту туристичного продукту</vt:lpstr>
      <vt:lpstr>Сайти   web-вітрини</vt:lpstr>
      <vt:lpstr>Сайти   web-вітрини</vt:lpstr>
      <vt:lpstr>Сайти   web-вітрини</vt:lpstr>
      <vt:lpstr>Соціальні мережі</vt:lpstr>
      <vt:lpstr>Корпоративні системи бронювання туроператорів</vt:lpstr>
      <vt:lpstr> Корпоративні системи бронювання</vt:lpstr>
      <vt:lpstr> Корпоративні системи бронювання</vt:lpstr>
      <vt:lpstr>Переваги Coral+</vt:lpstr>
      <vt:lpstr> Корпоративні системи бронювання</vt:lpstr>
      <vt:lpstr> Корпоративні системи бронювання</vt:lpstr>
      <vt:lpstr>Переваги системи ABS On-line:</vt:lpstr>
      <vt:lpstr> корпоративні системи бронювання</vt:lpstr>
      <vt:lpstr> корпоративні системи бронювання</vt:lpstr>
      <vt:lpstr> корпоративні системи бронювання</vt:lpstr>
      <vt:lpstr>Консолідовані системи бронювання</vt:lpstr>
      <vt:lpstr>Консолідовані системи бронювання</vt:lpstr>
      <vt:lpstr>Консолідовані системи бронювання</vt:lpstr>
      <vt:lpstr>Консолідовані системи бронювання</vt:lpstr>
      <vt:lpstr>Консолідовані системи бронювання</vt:lpstr>
      <vt:lpstr>Мобільні додатки</vt:lpstr>
      <vt:lpstr>Переваги мобільних додатків</vt:lpstr>
      <vt:lpstr>Мобільні додатки</vt:lpstr>
      <vt:lpstr>Презентация PowerPoint</vt:lpstr>
      <vt:lpstr>Презентация PowerPoint</vt:lpstr>
      <vt:lpstr>Перспективи ринку он-лайн продажів в туризмі</vt:lpstr>
      <vt:lpstr>Перспективи ринку он-лайн продажів в туризмі</vt:lpstr>
      <vt:lpstr>Проблемою впровадження он-лайн продажів турів є зростання недовіри з боку клієнтів, у зв’язку з численними банкрутствами</vt:lpstr>
      <vt:lpstr>Вдосконалення онлайн досвіду споживачів</vt:lpstr>
      <vt:lpstr>Вдосконалення онлайн досвіду споживачів</vt:lpstr>
      <vt:lpstr>Вдосконалення онлайн досвіду споживачів</vt:lpstr>
      <vt:lpstr>Використання мережі Інтернет, Інтернет-технологій, програмних продуктів наскрізної автоматизації всіх бізнес-процесів туристичного бізнесу сьогодні не просто питання лідерства і створення конкурентних переваг, але і виживання на ринку послуг в найближчий час. </vt:lpstr>
      <vt:lpstr>Дякую за увагу! Гарного дня!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канали збуту в міжнародному туроперейтингу</dc:title>
  <dc:creator>chula</dc:creator>
  <cp:lastModifiedBy>chula</cp:lastModifiedBy>
  <cp:revision>64</cp:revision>
  <dcterms:created xsi:type="dcterms:W3CDTF">2018-03-17T10:15:01Z</dcterms:created>
  <dcterms:modified xsi:type="dcterms:W3CDTF">2018-03-20T22:47:43Z</dcterms:modified>
</cp:coreProperties>
</file>