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9"/>
  </p:notesMasterIdLst>
  <p:handoutMasterIdLst>
    <p:handoutMasterId r:id="rId20"/>
  </p:handoutMasterIdLst>
  <p:sldIdLst>
    <p:sldId id="265" r:id="rId2"/>
    <p:sldId id="309" r:id="rId3"/>
    <p:sldId id="295" r:id="rId4"/>
    <p:sldId id="324" r:id="rId5"/>
    <p:sldId id="292" r:id="rId6"/>
    <p:sldId id="342" r:id="rId7"/>
    <p:sldId id="326" r:id="rId8"/>
    <p:sldId id="334" r:id="rId9"/>
    <p:sldId id="341" r:id="rId10"/>
    <p:sldId id="336" r:id="rId11"/>
    <p:sldId id="344" r:id="rId12"/>
    <p:sldId id="348" r:id="rId13"/>
    <p:sldId id="346" r:id="rId14"/>
    <p:sldId id="347" r:id="rId15"/>
    <p:sldId id="339" r:id="rId16"/>
    <p:sldId id="349" r:id="rId17"/>
    <p:sldId id="325" r:id="rId18"/>
  </p:sldIdLst>
  <p:sldSz cx="9144000" cy="6858000" type="screen4x3"/>
  <p:notesSz cx="7102475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CC3300"/>
    <a:srgbClr val="A9AF9D"/>
    <a:srgbClr val="666633"/>
    <a:srgbClr val="A9A98F"/>
    <a:srgbClr val="969696"/>
    <a:srgbClr val="990033"/>
    <a:srgbClr val="CC0066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2426" autoAdjust="0"/>
  </p:normalViewPr>
  <p:slideViewPr>
    <p:cSldViewPr>
      <p:cViewPr varScale="1">
        <p:scale>
          <a:sx n="71" d="100"/>
          <a:sy n="71" d="100"/>
        </p:scale>
        <p:origin x="154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6" y="-90"/>
      </p:cViewPr>
      <p:guideLst>
        <p:guide orient="horz" pos="3225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>
            <a:lvl1pPr defTabSz="957466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6116" y="1"/>
            <a:ext cx="30763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>
            <a:lvl1pPr algn="r" defTabSz="957466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b" anchorCtr="0" compatLnSpc="1">
            <a:prstTxWarp prst="textNoShape">
              <a:avLst/>
            </a:prstTxWarp>
          </a:bodyPr>
          <a:lstStyle>
            <a:lvl1pPr defTabSz="957466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6116" y="9723438"/>
            <a:ext cx="30763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b" anchorCtr="0" compatLnSpc="1">
            <a:prstTxWarp prst="textNoShape">
              <a:avLst/>
            </a:prstTxWarp>
          </a:bodyPr>
          <a:lstStyle>
            <a:lvl1pPr algn="r" defTabSz="957466">
              <a:defRPr sz="1300"/>
            </a:lvl1pPr>
          </a:lstStyle>
          <a:p>
            <a:pPr>
              <a:defRPr/>
            </a:pPr>
            <a:fld id="{2ECE1B4E-B80E-47E9-B139-5C86B7FB2E23}" type="slidenum">
              <a:rPr lang="cs-CZ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>
            <a:lvl1pPr defTabSz="95746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524" y="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>
            <a:lvl1pPr algn="r" defTabSz="95746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9938"/>
            <a:ext cx="5113337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2" y="4860926"/>
            <a:ext cx="568261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b" anchorCtr="0" compatLnSpc="1">
            <a:prstTxWarp prst="textNoShape">
              <a:avLst/>
            </a:prstTxWarp>
          </a:bodyPr>
          <a:lstStyle>
            <a:lvl1pPr defTabSz="957466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524" y="9721851"/>
            <a:ext cx="30763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24" tIns="47912" rIns="95824" bIns="47912" numCol="1" anchor="b" anchorCtr="0" compatLnSpc="1">
            <a:prstTxWarp prst="textNoShape">
              <a:avLst/>
            </a:prstTxWarp>
          </a:bodyPr>
          <a:lstStyle>
            <a:lvl1pPr algn="r" defTabSz="957466">
              <a:defRPr sz="1300"/>
            </a:lvl1pPr>
          </a:lstStyle>
          <a:p>
            <a:pPr>
              <a:defRPr/>
            </a:pPr>
            <a:fld id="{756B799E-4321-4DF7-B95F-9DA454812551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0651" indent="-284865"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39463" indent="-227892"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95248" indent="-227892"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1033" indent="-227892" defTabSz="95746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06819" indent="-227892" defTabSz="9574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62604" indent="-227892" defTabSz="9574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18389" indent="-227892" defTabSz="9574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74175" indent="-227892" defTabSz="9574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6FAEF-9974-4A10-936E-8BBFC7CEF93B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68712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17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30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74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643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27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0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82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93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22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38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70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78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76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5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8074-E5F3-47D3-BBEB-20803EABE277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FFAF-FCFD-4F71-81A3-C9CACFF9E471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113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7BBFB-FEC6-410D-A490-B49045079496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06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cs-CZ" noProof="0" dirty="0" smtClean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E724-D491-41EC-93E0-9559F697704E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93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E21-31D1-4E72-B67C-23898E89F501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8B567-1778-4D81-A605-DDF2BB3CEC3A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5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4C4AD-6E1B-46D9-B8B1-19CA384EFFE0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5D59-20ED-4BF9-A519-1ADA0B8BC2E9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9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FDB18-D286-493B-B1FA-90B626F9438B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4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7833-10CD-40F4-AB24-858CC68FD650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133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E6903-0AC9-49D2-AEA2-AEA0A49F1DA9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0AA4-3743-48AD-B7D3-FA733008990A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161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E227EE-9FBF-4354-A1C8-AF6EA8B9DD03}" type="slidenum">
              <a:rPr lang="cs-CZ" smtClean="0"/>
              <a:pPr>
                <a:defRPr/>
              </a:pPr>
              <a:t>‹№›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atcr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fcr.cz/en/themes/capital-market/investment-funds" TargetMode="External"/><Relationship Id="rId4" Type="http://schemas.openxmlformats.org/officeDocument/2006/relationships/hyperlink" Target="http://www.akatcr.cz/public/vypisUniversal.do?typZpravy=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23846" y="4464821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uk-UA" altLang="cs-CZ" b="1" dirty="0" smtClean="0">
                <a:solidFill>
                  <a:srgbClr val="666633"/>
                </a:solidFill>
                <a:latin typeface="Arial" pitchFamily="34" charset="0"/>
              </a:rPr>
              <a:t>Європейські умови функціонування Європейських </a:t>
            </a:r>
            <a:r>
              <a:rPr lang="uk-UA" altLang="cs-CZ" b="1" dirty="0" err="1" smtClean="0">
                <a:solidFill>
                  <a:srgbClr val="666633"/>
                </a:solidFill>
                <a:latin typeface="Arial" pitchFamily="34" charset="0"/>
              </a:rPr>
              <a:t>довгостроекових</a:t>
            </a:r>
            <a:r>
              <a:rPr lang="uk-UA" altLang="cs-CZ" b="1" dirty="0" smtClean="0">
                <a:solidFill>
                  <a:srgbClr val="666633"/>
                </a:solidFill>
                <a:latin typeface="Arial" pitchFamily="34" charset="0"/>
              </a:rPr>
              <a:t> інвестиційних фондів </a:t>
            </a:r>
            <a:r>
              <a:rPr lang="en-US" altLang="cs-CZ" b="1" dirty="0" smtClean="0">
                <a:solidFill>
                  <a:srgbClr val="666633"/>
                </a:solidFill>
                <a:latin typeface="Arial" pitchFamily="34" charset="0"/>
              </a:rPr>
              <a:t>(</a:t>
            </a:r>
            <a:r>
              <a:rPr lang="uk-UA" altLang="cs-CZ" b="1" dirty="0" smtClean="0">
                <a:solidFill>
                  <a:srgbClr val="666633"/>
                </a:solidFill>
                <a:latin typeface="Arial" pitchFamily="34" charset="0"/>
              </a:rPr>
              <a:t>ЄДІФ</a:t>
            </a:r>
            <a:r>
              <a:rPr lang="en-US" altLang="cs-CZ" b="1" dirty="0" smtClean="0">
                <a:solidFill>
                  <a:srgbClr val="666633"/>
                </a:solidFill>
                <a:latin typeface="Arial" pitchFamily="34" charset="0"/>
              </a:rPr>
              <a:t>)</a:t>
            </a:r>
            <a:endParaRPr lang="cs-CZ" altLang="cs-CZ" b="1" dirty="0" smtClean="0">
              <a:solidFill>
                <a:srgbClr val="666633"/>
              </a:solidFill>
              <a:latin typeface="Arial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ru-RU" sz="2000" b="1" dirty="0" smtClean="0">
              <a:solidFill>
                <a:srgbClr val="666633"/>
              </a:solidFill>
              <a:latin typeface="Arial" pitchFamily="34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2000" b="1" dirty="0" smtClean="0">
                <a:solidFill>
                  <a:srgbClr val="666633"/>
                </a:solidFill>
                <a:latin typeface="Arial" pitchFamily="34" charset="0"/>
              </a:rPr>
              <a:t>Яна </a:t>
            </a:r>
            <a:r>
              <a:rPr lang="ru-RU" sz="2000" b="1" dirty="0" err="1" smtClean="0">
                <a:solidFill>
                  <a:srgbClr val="666633"/>
                </a:solidFill>
                <a:latin typeface="Arial" pitchFamily="34" charset="0"/>
              </a:rPr>
              <a:t>Бродан</a:t>
            </a:r>
            <a:r>
              <a:rPr lang="uk-UA" sz="2000" b="1" dirty="0" smtClean="0">
                <a:solidFill>
                  <a:srgbClr val="666633"/>
                </a:solidFill>
                <a:latin typeface="Arial" pitchFamily="34" charset="0"/>
              </a:rPr>
              <a:t>і</a:t>
            </a:r>
            <a:endParaRPr lang="cs-CZ" sz="2000" b="1" dirty="0" smtClean="0">
              <a:solidFill>
                <a:srgbClr val="949373"/>
              </a:solidFill>
              <a:latin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cs-CZ" b="1" dirty="0" smtClean="0">
                <a:solidFill>
                  <a:srgbClr val="FF0000"/>
                </a:solidFill>
                <a:latin typeface="Arial" charset="0"/>
              </a:rPr>
              <a:t>    </a:t>
            </a: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</p:txBody>
      </p:sp>
      <p:pic>
        <p:nvPicPr>
          <p:cNvPr id="5" name="Obrázek 4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863" y="2220104"/>
            <a:ext cx="4899974" cy="2115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Z:\HLAVICKA_LOGA_AKAT\AKAT ČR_aktuální\LOGO_TEM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970" y="2132856"/>
            <a:ext cx="4906060" cy="1962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altLang="cs-CZ" sz="3600" dirty="0">
                <a:solidFill>
                  <a:schemeClr val="accent3"/>
                </a:solidFill>
              </a:rPr>
              <a:t>ЄДІФ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uk-UA" sz="3600" dirty="0" smtClean="0">
                <a:solidFill>
                  <a:schemeClr val="bg1"/>
                </a:solidFill>
              </a:rPr>
              <a:t>К</a:t>
            </a:r>
            <a:r>
              <a:rPr lang="ru-RU" sz="2800" dirty="0" err="1" smtClean="0">
                <a:solidFill>
                  <a:schemeClr val="bg1"/>
                </a:solidFill>
              </a:rPr>
              <a:t>валіфіковані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інвестори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683568" y="1772816"/>
            <a:ext cx="77768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666633"/>
                </a:solidFill>
                <a:latin typeface="+mn-lt"/>
              </a:rPr>
              <a:t>Як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роздрібні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так і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професійні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інвестори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згідно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з 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Другою Директивою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Євросоюзу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«Про ринки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фінансових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інструментів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» (MIFID II)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altLang="cs-CZ" sz="2000" dirty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можуть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приймати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підписку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від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:</a:t>
            </a:r>
            <a:endParaRPr lang="en-US" sz="2000" dirty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Будь-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якого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інвестора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який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є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професійним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клієнтом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за нормами </a:t>
            </a:r>
            <a:r>
              <a:rPr lang="en-US" sz="2000" dirty="0" err="1">
                <a:solidFill>
                  <a:srgbClr val="666633"/>
                </a:solidFill>
                <a:latin typeface="+mn-lt"/>
              </a:rPr>
              <a:t>MiFID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 II,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який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визначається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як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клієнт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що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має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досвід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знання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компетенції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для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прийняття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власних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інвестиційних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рішень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.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Будь-якого інвестора, який вирішує користуватись послугами у якості професійного клієнта</a:t>
            </a: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за нормами </a:t>
            </a:r>
            <a:r>
              <a:rPr lang="en-US" sz="2000" dirty="0" err="1">
                <a:solidFill>
                  <a:srgbClr val="666633"/>
                </a:solidFill>
                <a:latin typeface="+mn-lt"/>
              </a:rPr>
              <a:t>MiFID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 II</a:t>
            </a: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.</a:t>
            </a:r>
            <a:endParaRPr lang="en-US" sz="2000" dirty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Роздрібного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інвестора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який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має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інвестиційний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портфель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менш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ніж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500 000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євро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, за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умови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що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він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/ вона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інвестує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не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більше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10%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свого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портфеля в </a:t>
            </a:r>
            <a:r>
              <a:rPr lang="uk-UA" altLang="cs-CZ" sz="2000" dirty="0">
                <a:solidFill>
                  <a:srgbClr val="666633"/>
                </a:solidFill>
                <a:latin typeface="+mn-lt"/>
              </a:rPr>
              <a:t>ЄДІФ</a:t>
            </a:r>
            <a:endParaRPr lang="en-US" sz="2000" dirty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248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altLang="cs-CZ" sz="3600" dirty="0">
                <a:solidFill>
                  <a:schemeClr val="accent3"/>
                </a:solidFill>
              </a:rPr>
              <a:t>ЄДІФ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ru-RU" sz="2800" dirty="0" err="1" smtClean="0">
                <a:solidFill>
                  <a:schemeClr val="bg1"/>
                </a:solidFill>
              </a:rPr>
              <a:t>Допустимі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активи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cs-CZ" sz="2800" dirty="0" smtClean="0">
                <a:solidFill>
                  <a:schemeClr val="bg1"/>
                </a:solidFill>
              </a:rPr>
              <a:t>I. 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683568" y="1772816"/>
            <a:ext cx="77768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Капітальні / </a:t>
            </a:r>
            <a:r>
              <a:rPr lang="uk-UA" sz="1800" dirty="0" err="1" smtClean="0">
                <a:solidFill>
                  <a:srgbClr val="666633"/>
                </a:solidFill>
                <a:latin typeface="+mn-lt"/>
              </a:rPr>
              <a:t>квазі-капітальні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 інструменти, </a:t>
            </a:r>
            <a:r>
              <a:rPr lang="uk-UA" sz="1800" dirty="0">
                <a:solidFill>
                  <a:srgbClr val="666633"/>
                </a:solidFill>
                <a:latin typeface="+mn-lt"/>
              </a:rPr>
              <a:t>боргові інструменти та позики, надані 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800" dirty="0">
                <a:solidFill>
                  <a:srgbClr val="666633"/>
                </a:solidFill>
                <a:latin typeface="+mn-lt"/>
              </a:rPr>
              <a:t>кваліфікованими портфельними підприємствами (тобто </a:t>
            </a:r>
            <a:r>
              <a:rPr lang="uk-UA" sz="1800" dirty="0" err="1" smtClean="0">
                <a:solidFill>
                  <a:srgbClr val="666633"/>
                </a:solidFill>
                <a:latin typeface="+mn-lt"/>
              </a:rPr>
              <a:t>нелістинговими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800" dirty="0" err="1" smtClean="0">
                <a:solidFill>
                  <a:srgbClr val="666633"/>
                </a:solidFill>
                <a:latin typeface="+mn-lt"/>
              </a:rPr>
              <a:t>нефінансовими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 установами </a:t>
            </a:r>
            <a:r>
              <a:rPr lang="uk-UA" sz="1800" dirty="0">
                <a:solidFill>
                  <a:srgbClr val="666633"/>
                </a:solidFill>
                <a:latin typeface="+mn-lt"/>
              </a:rPr>
              <a:t>та </a:t>
            </a:r>
            <a:r>
              <a:rPr lang="uk-UA" sz="1800" dirty="0" err="1" smtClean="0">
                <a:solidFill>
                  <a:srgbClr val="666633"/>
                </a:solidFill>
                <a:latin typeface="+mn-lt"/>
              </a:rPr>
              <a:t>лістинговими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800" dirty="0">
                <a:solidFill>
                  <a:srgbClr val="666633"/>
                </a:solidFill>
                <a:latin typeface="+mn-lt"/>
              </a:rPr>
              <a:t>МСП з максимальною капіталізацією 500 млрд. Євро) - у випадку кредитів термін погашення не повинен перевищувати тривалість життя 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ЄДІФ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800" dirty="0" err="1">
                <a:solidFill>
                  <a:srgbClr val="666633"/>
                </a:solidFill>
                <a:latin typeface="+mn-lt"/>
              </a:rPr>
              <a:t>Прямі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непрямі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запаси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реальних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активів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і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комерційної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нерухомості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на суму не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менше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10 млн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євро</a:t>
            </a:r>
            <a:endParaRPr lang="ru-RU" sz="18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Інфраструктурні проекти</a:t>
            </a:r>
            <a:endParaRPr lang="cs-CZ" sz="18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Активи ЄДІФ</a:t>
            </a:r>
            <a:r>
              <a:rPr lang="en-US" sz="18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Європейських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фондів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соціального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підприємництва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(</a:t>
            </a:r>
            <a:r>
              <a:rPr lang="en-US" sz="1800" dirty="0" err="1">
                <a:solidFill>
                  <a:srgbClr val="666633"/>
                </a:solidFill>
                <a:latin typeface="+mn-lt"/>
              </a:rPr>
              <a:t>EuSEFs</a:t>
            </a:r>
            <a:r>
              <a:rPr lang="en-US" sz="1800" dirty="0">
                <a:solidFill>
                  <a:srgbClr val="666633"/>
                </a:solidFill>
                <a:latin typeface="+mn-lt"/>
              </a:rPr>
              <a:t>) 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та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Європейських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фондів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венчурного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капіталу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(</a:t>
            </a:r>
            <a:r>
              <a:rPr lang="en-US" sz="1800" dirty="0" err="1">
                <a:solidFill>
                  <a:srgbClr val="666633"/>
                </a:solidFill>
                <a:latin typeface="+mn-lt"/>
              </a:rPr>
              <a:t>EuVECAs</a:t>
            </a:r>
            <a:r>
              <a:rPr lang="en-US" sz="1800" dirty="0">
                <a:solidFill>
                  <a:srgbClr val="666633"/>
                </a:solidFill>
                <a:latin typeface="+mn-lt"/>
              </a:rPr>
              <a:t>).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800" dirty="0" err="1">
                <a:solidFill>
                  <a:srgbClr val="666633"/>
                </a:solidFill>
                <a:latin typeface="+mn-lt"/>
              </a:rPr>
              <a:t>Активи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зазначені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у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статті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50 (1)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Директиви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про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Інвестиції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в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цінні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папери</a:t>
            </a:r>
            <a:endParaRPr lang="ru-RU" sz="18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800" dirty="0" err="1">
                <a:solidFill>
                  <a:srgbClr val="666633"/>
                </a:solidFill>
                <a:latin typeface="+mn-lt"/>
              </a:rPr>
              <a:t>Реальні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активи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які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включають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але не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обмежуються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інфраструктуру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інтелектуальну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власність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, судна,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обладнання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машини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літаки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рухомий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склад та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комерційну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житлову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нерухомість</a:t>
            </a:r>
            <a:endParaRPr lang="cs-CZ" sz="1800" dirty="0" smtClean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251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4260" y="476672"/>
            <a:ext cx="7772400" cy="1143000"/>
          </a:xfrm>
        </p:spPr>
        <p:txBody>
          <a:bodyPr>
            <a:noAutofit/>
          </a:bodyPr>
          <a:lstStyle/>
          <a:p>
            <a:r>
              <a:rPr lang="uk-UA" altLang="cs-CZ" sz="3600" dirty="0">
                <a:solidFill>
                  <a:schemeClr val="accent3"/>
                </a:solidFill>
              </a:rPr>
              <a:t>ЄДІФ</a:t>
            </a:r>
            <a:r>
              <a:rPr lang="cs-CZ" sz="3600" dirty="0">
                <a:solidFill>
                  <a:schemeClr val="bg1"/>
                </a:solidFill>
              </a:rPr>
              <a:t/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ru-RU" sz="2800" dirty="0" err="1">
                <a:solidFill>
                  <a:schemeClr val="bg1"/>
                </a:solidFill>
              </a:rPr>
              <a:t>Допустимі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активи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cs-CZ" sz="2800" dirty="0" smtClean="0">
                <a:solidFill>
                  <a:schemeClr val="bg1"/>
                </a:solidFill>
              </a:rPr>
              <a:t>II</a:t>
            </a:r>
            <a:r>
              <a:rPr lang="cs-CZ" sz="2800" dirty="0">
                <a:solidFill>
                  <a:schemeClr val="bg1"/>
                </a:solidFill>
              </a:rPr>
              <a:t>. – </a:t>
            </a:r>
            <a:r>
              <a:rPr lang="uk-UA" sz="2800" dirty="0" smtClean="0">
                <a:solidFill>
                  <a:schemeClr val="bg1"/>
                </a:solidFill>
              </a:rPr>
              <a:t>Кваліфікаційні Фонди</a:t>
            </a:r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395536" y="1772816"/>
            <a:ext cx="80648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Кваліфікаційні Фонди</a:t>
            </a:r>
            <a:endParaRPr lang="cs-CZ" sz="1800" dirty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засновується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в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державі-члені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ЄС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чи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третій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країні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, яка не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вважається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високоризикованою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і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підписала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угоди з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різними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відповідними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державами-членами</a:t>
            </a:r>
            <a:endParaRPr lang="uk-UA" sz="18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не кредитна установа, інвестиційна компанія </a:t>
            </a:r>
            <a:r>
              <a:rPr lang="en-US" sz="1800" dirty="0" err="1">
                <a:solidFill>
                  <a:srgbClr val="666633"/>
                </a:solidFill>
                <a:latin typeface="+mn-lt"/>
              </a:rPr>
              <a:t>MiFID</a:t>
            </a:r>
            <a:r>
              <a:rPr lang="en-US" sz="18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страхова компанія, фінансовий холдинг </a:t>
            </a:r>
            <a:r>
              <a:rPr lang="uk-UA" sz="1800" dirty="0">
                <a:solidFill>
                  <a:srgbClr val="666633"/>
                </a:solidFill>
                <a:latin typeface="+mn-lt"/>
              </a:rPr>
              <a:t>або 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компанія, </a:t>
            </a:r>
            <a:r>
              <a:rPr lang="uk-UA" sz="1800" dirty="0">
                <a:solidFill>
                  <a:srgbClr val="666633"/>
                </a:solidFill>
                <a:latin typeface="+mn-lt"/>
              </a:rPr>
              <a:t>що спеціалізується на змішаній діяльності, 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компанія, </a:t>
            </a:r>
            <a:r>
              <a:rPr lang="uk-UA" sz="1800" dirty="0">
                <a:solidFill>
                  <a:srgbClr val="666633"/>
                </a:solidFill>
                <a:latin typeface="+mn-lt"/>
              </a:rPr>
              <a:t>що управляє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Підприємством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з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колективного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інвестування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в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переказні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цінні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папери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(</a:t>
            </a:r>
            <a:r>
              <a:rPr lang="en-US" sz="1800" dirty="0" smtClean="0">
                <a:solidFill>
                  <a:srgbClr val="666633"/>
                </a:solidFill>
                <a:latin typeface="+mn-lt"/>
              </a:rPr>
              <a:t>UCITS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)</a:t>
            </a:r>
            <a:r>
              <a:rPr lang="en-US" sz="18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uk-UA" sz="1800" dirty="0">
                <a:solidFill>
                  <a:srgbClr val="666633"/>
                </a:solidFill>
                <a:latin typeface="+mn-lt"/>
              </a:rPr>
              <a:t>або 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А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льтернативним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інвестиційним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фондом (</a:t>
            </a:r>
            <a:r>
              <a:rPr lang="en-US" sz="1800" dirty="0" smtClean="0">
                <a:solidFill>
                  <a:srgbClr val="666633"/>
                </a:solidFill>
                <a:latin typeface="+mn-lt"/>
              </a:rPr>
              <a:t>AIFM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)</a:t>
            </a:r>
            <a:r>
              <a:rPr lang="en-US" sz="1800" dirty="0" smtClean="0">
                <a:solidFill>
                  <a:srgbClr val="666633"/>
                </a:solidFill>
                <a:latin typeface="+mn-lt"/>
              </a:rPr>
              <a:t>.</a:t>
            </a:r>
            <a:endParaRPr lang="uk-UA" sz="18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не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допускається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до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торгівлі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на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регульованому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ринку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багатосторонніх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торговельних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операцій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(як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визначено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в MIFID II),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допускається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до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торгівлі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на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регульованому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ринку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багатосторонніх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торгових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операцій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але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має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ринкову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капіталізацію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менш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ніж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500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мільйонів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євро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.</a:t>
            </a:r>
            <a:endParaRPr lang="uk-UA" sz="18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800" dirty="0" err="1">
                <a:solidFill>
                  <a:srgbClr val="666633"/>
                </a:solidFill>
                <a:latin typeface="+mn-lt"/>
              </a:rPr>
              <a:t>Компанії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однієї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групи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для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цілей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консолідованих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рахунків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розглядаються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як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єдиний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кваліфікаційний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фонд.</a:t>
            </a:r>
            <a:endParaRPr lang="cs-CZ" sz="1800" dirty="0" smtClean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5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altLang="cs-CZ" sz="3600" dirty="0">
                <a:solidFill>
                  <a:schemeClr val="accent3"/>
                </a:solidFill>
              </a:rPr>
              <a:t>ЄДІФ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uk-UA" sz="2800" dirty="0" smtClean="0">
                <a:solidFill>
                  <a:schemeClr val="bg1"/>
                </a:solidFill>
              </a:rPr>
              <a:t>Правила диверсифікації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395536" y="1772816"/>
            <a:ext cx="8352928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666633"/>
                </a:solidFill>
                <a:latin typeface="+mn-lt"/>
              </a:rPr>
              <a:t>70%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інвестицій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в </a:t>
            </a:r>
            <a:r>
              <a:rPr lang="uk-UA" sz="1700" dirty="0" smtClean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повинні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бути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включені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в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відповідні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інвестиційні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активи</a:t>
            </a:r>
            <a:endParaRPr lang="ru-RU" sz="1700" dirty="0" smtClean="0">
              <a:solidFill>
                <a:srgbClr val="666633"/>
              </a:solidFill>
              <a:latin typeface="+mn-lt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Особливі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правила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диверсифікації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щодо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фінансових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інструментів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реальних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активів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одиниць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700" dirty="0" smtClean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17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en-US" sz="1700" dirty="0">
                <a:solidFill>
                  <a:srgbClr val="666633"/>
                </a:solidFill>
                <a:latin typeface="+mn-lt"/>
              </a:rPr>
              <a:t>EUSEFS, EUVECA,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похідних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інструментів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угод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про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зворотниій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викуп</a:t>
            </a:r>
            <a:endParaRPr lang="ru-RU" sz="1700" dirty="0" smtClean="0">
              <a:solidFill>
                <a:srgbClr val="666633"/>
              </a:solidFill>
              <a:latin typeface="+mn-lt"/>
            </a:endParaRP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700" dirty="0">
                <a:solidFill>
                  <a:srgbClr val="666633"/>
                </a:solidFill>
                <a:latin typeface="+mn-lt"/>
              </a:rPr>
              <a:t>Правила </a:t>
            </a:r>
            <a:r>
              <a:rPr lang="uk-UA" sz="1700" dirty="0" smtClean="0">
                <a:solidFill>
                  <a:srgbClr val="666633"/>
                </a:solidFill>
                <a:latin typeface="+mn-lt"/>
              </a:rPr>
              <a:t>диверсифікації повинні </a:t>
            </a:r>
            <a:r>
              <a:rPr lang="uk-UA" sz="1700" dirty="0">
                <a:solidFill>
                  <a:srgbClr val="666633"/>
                </a:solidFill>
                <a:latin typeface="+mn-lt"/>
              </a:rPr>
              <a:t>бути введені протягом п'яти років після </a:t>
            </a:r>
            <a:r>
              <a:rPr lang="uk-UA" sz="1700" dirty="0" smtClean="0">
                <a:solidFill>
                  <a:srgbClr val="666633"/>
                </a:solidFill>
                <a:latin typeface="+mn-lt"/>
              </a:rPr>
              <a:t>уповноваження ЄДІФ або </a:t>
            </a:r>
            <a:r>
              <a:rPr lang="uk-UA" sz="1700" dirty="0">
                <a:solidFill>
                  <a:srgbClr val="666633"/>
                </a:solidFill>
                <a:latin typeface="+mn-lt"/>
              </a:rPr>
              <a:t>половини терміну </a:t>
            </a:r>
            <a:r>
              <a:rPr lang="uk-UA" sz="1700" dirty="0" smtClean="0">
                <a:solidFill>
                  <a:srgbClr val="666633"/>
                </a:solidFill>
                <a:latin typeface="+mn-lt"/>
              </a:rPr>
              <a:t>функціонування ЄДІФ </a:t>
            </a:r>
            <a:r>
              <a:rPr lang="en-US" sz="1700" dirty="0" smtClean="0">
                <a:solidFill>
                  <a:srgbClr val="666633"/>
                </a:solidFill>
                <a:latin typeface="+mn-lt"/>
              </a:rPr>
              <a:t>- </a:t>
            </a:r>
            <a:r>
              <a:rPr lang="uk-UA" sz="1700" dirty="0">
                <a:solidFill>
                  <a:srgbClr val="666633"/>
                </a:solidFill>
                <a:latin typeface="+mn-lt"/>
              </a:rPr>
              <a:t>залежно від того, що відбудеться раніше, або на більш пізньому етапі, якщо компетентний орган </a:t>
            </a:r>
            <a:r>
              <a:rPr lang="uk-UA" sz="1700" dirty="0" smtClean="0">
                <a:solidFill>
                  <a:srgbClr val="666633"/>
                </a:solidFill>
                <a:latin typeface="+mn-lt"/>
              </a:rPr>
              <a:t>винятково ухвалить відповідне </a:t>
            </a:r>
            <a:r>
              <a:rPr lang="uk-UA" sz="1700" dirty="0">
                <a:solidFill>
                  <a:srgbClr val="666633"/>
                </a:solidFill>
                <a:latin typeface="+mn-lt"/>
              </a:rPr>
              <a:t>рішення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Дозволяється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тимчасове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призупинення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правил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диверсифікації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до 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12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місяців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максимально у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разі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зменшення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збільшення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капіталу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700" dirty="0" smtClean="0">
                <a:solidFill>
                  <a:srgbClr val="666633"/>
                </a:solidFill>
                <a:latin typeface="+mn-lt"/>
              </a:rPr>
              <a:t>ЄДІФ.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Тимчасове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призупинення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дії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правил максимум до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трьох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років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у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допускається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у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випадку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якщо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кваліфікаційні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фонди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більше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не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відповідають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нормам Регламенту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Передбачається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 smtClean="0">
                <a:solidFill>
                  <a:srgbClr val="666633"/>
                </a:solidFill>
                <a:latin typeface="+mn-lt"/>
              </a:rPr>
              <a:t>виправлення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у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відповідний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період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часу</a:t>
            </a:r>
            <a:r>
              <a:rPr lang="uk-UA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в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разі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порушення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правил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диверсифікації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з причин,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які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не </a:t>
            </a:r>
            <a:r>
              <a:rPr lang="ru-RU" sz="1700" dirty="0" err="1">
                <a:solidFill>
                  <a:srgbClr val="666633"/>
                </a:solidFill>
                <a:latin typeface="+mn-lt"/>
              </a:rPr>
              <a:t>підлягають</a:t>
            </a:r>
            <a:r>
              <a:rPr lang="ru-RU" sz="17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700" dirty="0" smtClean="0">
                <a:solidFill>
                  <a:srgbClr val="666633"/>
                </a:solidFill>
                <a:latin typeface="+mn-lt"/>
              </a:rPr>
              <a:t>контролю з боку менеджера </a:t>
            </a:r>
            <a:endParaRPr lang="en-US" sz="1700" dirty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82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ЄДІФ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uk-UA" sz="2800" dirty="0" smtClean="0">
                <a:solidFill>
                  <a:schemeClr val="bg1"/>
                </a:solidFill>
              </a:rPr>
              <a:t>Торгівля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251520" y="1772816"/>
            <a:ext cx="849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666633"/>
                </a:solidFill>
                <a:latin typeface="+mn-lt"/>
              </a:rPr>
              <a:t>Для </a:t>
            </a:r>
            <a:r>
              <a:rPr lang="ru-RU" sz="1600" dirty="0" err="1">
                <a:solidFill>
                  <a:srgbClr val="666633"/>
                </a:solidFill>
                <a:latin typeface="+mn-lt"/>
              </a:rPr>
              <a:t>роздрібних</a:t>
            </a:r>
            <a:r>
              <a:rPr lang="ru-RU" sz="16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rgbClr val="666633"/>
                </a:solidFill>
                <a:latin typeface="+mn-lt"/>
              </a:rPr>
              <a:t>інвесторів</a:t>
            </a:r>
            <a:r>
              <a:rPr lang="ru-RU" sz="1600" dirty="0">
                <a:solidFill>
                  <a:srgbClr val="666633"/>
                </a:solidFill>
                <a:latin typeface="+mn-lt"/>
              </a:rPr>
              <a:t> - менеджер </a:t>
            </a:r>
            <a:r>
              <a:rPr lang="ru-RU" sz="1600" dirty="0" err="1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6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600" dirty="0" err="1">
                <a:solidFill>
                  <a:srgbClr val="666633"/>
                </a:solidFill>
                <a:latin typeface="+mn-lt"/>
              </a:rPr>
              <a:t>дистриб'ютор</a:t>
            </a:r>
            <a:r>
              <a:rPr lang="ru-RU" sz="1600" dirty="0">
                <a:solidFill>
                  <a:srgbClr val="666633"/>
                </a:solidFill>
                <a:latin typeface="+mn-lt"/>
              </a:rPr>
              <a:t> повинен </a:t>
            </a:r>
            <a:r>
              <a:rPr lang="en-US" sz="1600" dirty="0" smtClean="0">
                <a:solidFill>
                  <a:srgbClr val="666633"/>
                </a:solidFill>
                <a:latin typeface="+mn-lt"/>
              </a:rPr>
              <a:t>: </a:t>
            </a:r>
            <a:endParaRPr lang="cs-CZ" sz="16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400" dirty="0">
                <a:solidFill>
                  <a:srgbClr val="666633"/>
                </a:solidFill>
                <a:latin typeface="+mn-lt"/>
              </a:rPr>
              <a:t>Встановити процедуру внутрішньої оцінки відповідності </a:t>
            </a:r>
            <a:r>
              <a:rPr lang="uk-UA" sz="1400" dirty="0" smtClean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400" dirty="0">
                <a:solidFill>
                  <a:srgbClr val="666633"/>
                </a:solidFill>
                <a:latin typeface="+mn-lt"/>
              </a:rPr>
              <a:t>для продажу </a:t>
            </a:r>
            <a:r>
              <a:rPr lang="uk-UA" sz="1400" dirty="0" smtClean="0">
                <a:solidFill>
                  <a:srgbClr val="666633"/>
                </a:solidFill>
                <a:latin typeface="+mn-lt"/>
              </a:rPr>
              <a:t>на загальних умовах роздрібним інвесторам, </a:t>
            </a:r>
            <a:r>
              <a:rPr lang="uk-UA" sz="1400" dirty="0">
                <a:solidFill>
                  <a:srgbClr val="666633"/>
                </a:solidFill>
                <a:latin typeface="+mn-lt"/>
              </a:rPr>
              <a:t>виходячи з терміну служби </a:t>
            </a:r>
            <a:r>
              <a:rPr lang="uk-UA" sz="1400" dirty="0" smtClean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400" dirty="0">
                <a:solidFill>
                  <a:srgbClr val="666633"/>
                </a:solidFill>
                <a:latin typeface="+mn-lt"/>
              </a:rPr>
              <a:t>та </a:t>
            </a:r>
            <a:r>
              <a:rPr lang="uk-UA" sz="1400" dirty="0" smtClean="0">
                <a:solidFill>
                  <a:srgbClr val="666633"/>
                </a:solidFill>
                <a:latin typeface="+mn-lt"/>
              </a:rPr>
              <a:t>передбаченої інвестиційної </a:t>
            </a:r>
            <a:r>
              <a:rPr lang="uk-UA" sz="1400" dirty="0">
                <a:solidFill>
                  <a:srgbClr val="666633"/>
                </a:solidFill>
                <a:latin typeface="+mn-lt"/>
              </a:rPr>
              <a:t>стратегії.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>
                <a:solidFill>
                  <a:srgbClr val="666633"/>
                </a:solidFill>
                <a:latin typeface="+mn-lt"/>
              </a:rPr>
              <a:t>Отримати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всю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інформацію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про кожному конкретному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інвесторові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щодо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його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знань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досвіду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фінансової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ситуації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інвестиційних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цілей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та 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часового горизонту і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оцінити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відповідність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400" dirty="0" smtClean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для 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такого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інвестора</a:t>
            </a:r>
            <a:endParaRPr lang="ru-RU" sz="14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Вказати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у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письмовій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формі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що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продукт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може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бути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неприйнятним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якщо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його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строк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функціонування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перевищує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10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років</a:t>
            </a:r>
            <a:endParaRPr lang="ru-RU" sz="14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Надавати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відповідні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інвестиційні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поради</a:t>
            </a:r>
            <a:endParaRPr lang="ru-RU" sz="14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Переконатися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що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інвестиція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не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перевищує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агреговану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суму 10% портфеля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інвестора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(на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основі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інформації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наданої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роздрібним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інвестором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).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Розрахунок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сукупного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портфеля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базується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на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всіх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готівкових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внесках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фінансових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інструментах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крім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тих,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що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були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надані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як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забезпечення</a:t>
            </a:r>
            <a:endParaRPr lang="ru-RU" sz="14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Переконатися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що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початкова сума,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вкладена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в один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декілька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ЄДІФ, 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не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менша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10 000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євро</a:t>
            </a:r>
            <a:endParaRPr lang="ru-RU" sz="1400" dirty="0">
              <a:solidFill>
                <a:srgbClr val="666633"/>
              </a:solidFill>
              <a:latin typeface="+mn-lt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1400" dirty="0" smtClean="0">
                <a:solidFill>
                  <a:srgbClr val="666633"/>
                </a:solidFill>
                <a:latin typeface="+mn-lt"/>
              </a:rPr>
              <a:t>Для інших</a:t>
            </a:r>
            <a:endParaRPr lang="cs-CZ" sz="14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dirty="0" err="1">
                <a:solidFill>
                  <a:srgbClr val="666633"/>
                </a:solidFill>
                <a:latin typeface="+mn-lt"/>
              </a:rPr>
              <a:t>Окрім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вимог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Директива 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по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альтернативним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інвестиційним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фондівам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(</a:t>
            </a:r>
            <a:r>
              <a:rPr lang="en-US" sz="1200" dirty="0">
                <a:solidFill>
                  <a:srgbClr val="666633"/>
                </a:solidFill>
                <a:latin typeface="+mn-lt"/>
              </a:rPr>
              <a:t>AIFMD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)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щодо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продажу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інвесторам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менеджер 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ЄДІФ повинен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надати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компетентним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органам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таку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інформацію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перед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продажем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rgbClr val="666633"/>
                </a:solidFill>
                <a:latin typeface="+mn-lt"/>
              </a:rPr>
              <a:t>:</a:t>
            </a:r>
            <a:endParaRPr lang="cs-CZ" sz="12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200" dirty="0">
                <a:solidFill>
                  <a:srgbClr val="666633"/>
                </a:solidFill>
                <a:latin typeface="+mn-lt"/>
              </a:rPr>
              <a:t>Проспект емісії, Ключові інформаційні документи по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Пакетним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роздрібним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інвестиціям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страховим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продуктам 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ЄДІФ</a:t>
            </a:r>
            <a:r>
              <a:rPr lang="uk-UA" sz="1200" dirty="0" smtClean="0">
                <a:solidFill>
                  <a:srgbClr val="666633"/>
                </a:solidFill>
                <a:latin typeface="+mn-lt"/>
              </a:rPr>
              <a:t> 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200" dirty="0" smtClean="0">
                <a:solidFill>
                  <a:srgbClr val="666633"/>
                </a:solidFill>
                <a:latin typeface="+mn-lt"/>
              </a:rPr>
              <a:t>Інформацію про послуги 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для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роздрібних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інвесторів</a:t>
            </a:r>
            <a:endParaRPr lang="en-US" sz="1200" dirty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271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ЄДІФ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uk-UA" sz="2800" dirty="0" smtClean="0">
                <a:solidFill>
                  <a:schemeClr val="bg1"/>
                </a:solidFill>
              </a:rPr>
              <a:t>Викуп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683568" y="1772816"/>
            <a:ext cx="777686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666633"/>
                </a:solidFill>
                <a:latin typeface="+mn-lt"/>
              </a:rPr>
              <a:t>У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принципі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ЄДІФ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повинні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бути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структуровані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без права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викупу</a:t>
            </a:r>
            <a:endParaRPr lang="ru-RU" sz="14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666633"/>
                </a:solidFill>
                <a:latin typeface="+mn-lt"/>
              </a:rPr>
              <a:t>Менеджер повинен бути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надано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право на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свій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розсуд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вирішувати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підходять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для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стимулювання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інвесторів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права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викупу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-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зокрема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роздрібних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інвесторів</a:t>
            </a:r>
            <a:endParaRPr lang="uk-UA" sz="14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Менеджеру 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повинен бути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надано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право на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свій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розсуд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вирішувати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чи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підходять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права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викупу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для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стимулювання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інвесторів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-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зокрема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роздрібних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інвесторів</a:t>
            </a:r>
            <a:endParaRPr lang="ru-RU" sz="14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>
                <a:solidFill>
                  <a:srgbClr val="666633"/>
                </a:solidFill>
                <a:latin typeface="+mn-lt"/>
              </a:rPr>
              <a:t>Основні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умови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викладені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в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Положеннях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які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дозволяють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забезпечити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дострокову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політику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 smtClean="0">
                <a:solidFill>
                  <a:srgbClr val="666633"/>
                </a:solidFill>
                <a:latin typeface="+mn-lt"/>
              </a:rPr>
              <a:t>погашення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в </a:t>
            </a:r>
            <a:r>
              <a:rPr lang="ru-RU" sz="1400" dirty="0" smtClean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1400" dirty="0" smtClean="0">
                <a:solidFill>
                  <a:srgbClr val="666633"/>
                </a:solidFill>
                <a:latin typeface="+mn-lt"/>
              </a:rPr>
              <a:t>:</a:t>
            </a:r>
            <a:endParaRPr lang="en-US" sz="1400" dirty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Викуп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не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раніше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ніж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через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п'ять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років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після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уповноваження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200" dirty="0" smtClean="0">
                <a:solidFill>
                  <a:srgbClr val="666633"/>
                </a:solidFill>
                <a:latin typeface="+mn-lt"/>
              </a:rPr>
              <a:t>ЄДІФ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або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половини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терміну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200" dirty="0" smtClean="0">
                <a:solidFill>
                  <a:srgbClr val="666633"/>
                </a:solidFill>
                <a:latin typeface="+mn-lt"/>
              </a:rPr>
              <a:t>функціонування ЄДІФ</a:t>
            </a:r>
            <a:r>
              <a:rPr lang="en-US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en-US" sz="1200" dirty="0">
                <a:solidFill>
                  <a:srgbClr val="666633"/>
                </a:solidFill>
                <a:latin typeface="+mn-lt"/>
              </a:rPr>
              <a:t>(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залежно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від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того,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що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настане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раніше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) </a:t>
            </a:r>
            <a:r>
              <a:rPr lang="en-US" sz="1200" dirty="0" smtClean="0">
                <a:solidFill>
                  <a:srgbClr val="666633"/>
                </a:solidFill>
                <a:latin typeface="+mn-lt"/>
              </a:rPr>
              <a:t>–</a:t>
            </a:r>
            <a:endParaRPr lang="en-US" sz="1200" dirty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Належна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система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управління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ліквідністю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ефективні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процедури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моніторингу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ризиків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ліквідності</a:t>
            </a:r>
            <a:endParaRPr lang="ru-RU" sz="12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dirty="0" err="1">
                <a:solidFill>
                  <a:srgbClr val="666633"/>
                </a:solidFill>
                <a:latin typeface="+mn-lt"/>
              </a:rPr>
              <a:t>Умови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реалізації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прав на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викуп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їх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основні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риси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повинні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бути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чітко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визначені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розкриті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в правилах 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ЄДІФ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dirty="0">
                <a:solidFill>
                  <a:srgbClr val="666633"/>
                </a:solidFill>
                <a:latin typeface="+mn-lt"/>
              </a:rPr>
              <a:t>У кожному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періоді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погашення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загальна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сума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погашення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не повинна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перевищувати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відсоток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активів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що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належать 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ЄДІФ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згідно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з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категорією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відповідних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активів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en-US" sz="1200" dirty="0">
                <a:solidFill>
                  <a:srgbClr val="666633"/>
                </a:solidFill>
                <a:latin typeface="+mn-lt"/>
              </a:rPr>
              <a:t>UCITS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, 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dirty="0" err="1">
                <a:solidFill>
                  <a:srgbClr val="666633"/>
                </a:solidFill>
                <a:latin typeface="+mn-lt"/>
              </a:rPr>
              <a:t>Забезпечується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справедливе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ставлення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до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інвесторів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надання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пільг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з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викупу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endParaRPr lang="en-US" sz="12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400" dirty="0" smtClean="0">
                <a:solidFill>
                  <a:srgbClr val="666633"/>
                </a:solidFill>
                <a:latin typeface="+mn-lt"/>
              </a:rPr>
              <a:t>Можливість викупу на вторинному ринку</a:t>
            </a:r>
            <a:endParaRPr lang="en-US" sz="14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>
                <a:solidFill>
                  <a:srgbClr val="666633"/>
                </a:solidFill>
                <a:latin typeface="+mn-lt"/>
              </a:rPr>
              <a:t>Розподіл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доходів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може</a:t>
            </a:r>
            <a:r>
              <a:rPr lang="ru-RU" sz="14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400" dirty="0" err="1">
                <a:solidFill>
                  <a:srgbClr val="666633"/>
                </a:solidFill>
                <a:latin typeface="+mn-lt"/>
              </a:rPr>
              <a:t>включати</a:t>
            </a:r>
            <a:endParaRPr lang="ru-RU" sz="1400" dirty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Доходи,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які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регулярно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надходять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від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 smtClean="0">
                <a:solidFill>
                  <a:srgbClr val="666633"/>
                </a:solidFill>
                <a:latin typeface="+mn-lt"/>
              </a:rPr>
              <a:t>управління</a:t>
            </a:r>
            <a:r>
              <a:rPr lang="ru-RU" sz="1200" dirty="0" smtClean="0">
                <a:solidFill>
                  <a:srgbClr val="666633"/>
                </a:solidFill>
                <a:latin typeface="+mn-lt"/>
              </a:rPr>
              <a:t> активами</a:t>
            </a:r>
            <a:endParaRPr lang="ru-RU" sz="1200" dirty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200" dirty="0" err="1">
                <a:solidFill>
                  <a:srgbClr val="666633"/>
                </a:solidFill>
                <a:latin typeface="+mn-lt"/>
              </a:rPr>
              <a:t>Зростання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вартості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капіталу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після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вибуття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активу,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включаючи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навіть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частини</a:t>
            </a:r>
            <a:r>
              <a:rPr lang="ru-RU" sz="1200" dirty="0">
                <a:solidFill>
                  <a:srgbClr val="666633"/>
                </a:solidFill>
                <a:latin typeface="+mn-lt"/>
              </a:rPr>
              <a:t> початкового </a:t>
            </a:r>
            <a:r>
              <a:rPr lang="ru-RU" sz="1200" dirty="0" err="1">
                <a:solidFill>
                  <a:srgbClr val="666633"/>
                </a:solidFill>
                <a:latin typeface="+mn-lt"/>
              </a:rPr>
              <a:t>капіталу</a:t>
            </a:r>
            <a:endParaRPr lang="en-US" sz="1200" dirty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259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ЄДІФ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uk-UA" sz="2800" dirty="0" smtClean="0">
                <a:solidFill>
                  <a:schemeClr val="bg1"/>
                </a:solidFill>
              </a:rPr>
              <a:t>Подальші вимоги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683568" y="1772816"/>
            <a:ext cx="777686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600" dirty="0">
                <a:solidFill>
                  <a:srgbClr val="666633"/>
                </a:solidFill>
                <a:latin typeface="+mn-lt"/>
              </a:rPr>
              <a:t>Загальний набір правил для менеджерів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16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у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всьому Союзі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600" dirty="0">
                <a:solidFill>
                  <a:srgbClr val="666633"/>
                </a:solidFill>
                <a:latin typeface="+mn-lt"/>
              </a:rPr>
              <a:t>Регламент ЄДІФ</a:t>
            </a:r>
            <a:r>
              <a:rPr lang="en-US" sz="1600" dirty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щодо правил продукції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666633"/>
                </a:solidFill>
                <a:latin typeface="+mn-lt"/>
              </a:rPr>
              <a:t>Директива </a:t>
            </a:r>
            <a:r>
              <a:rPr lang="ru-RU" sz="1600" dirty="0" smtClean="0">
                <a:solidFill>
                  <a:srgbClr val="666633"/>
                </a:solidFill>
                <a:latin typeface="+mn-lt"/>
              </a:rPr>
              <a:t>по </a:t>
            </a:r>
            <a:r>
              <a:rPr lang="ru-RU" sz="1600" dirty="0" err="1" smtClean="0">
                <a:solidFill>
                  <a:srgbClr val="666633"/>
                </a:solidFill>
                <a:latin typeface="+mn-lt"/>
              </a:rPr>
              <a:t>альтернативним</a:t>
            </a:r>
            <a:r>
              <a:rPr lang="ru-RU" sz="16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600" dirty="0" err="1" smtClean="0">
                <a:solidFill>
                  <a:srgbClr val="666633"/>
                </a:solidFill>
                <a:latin typeface="+mn-lt"/>
              </a:rPr>
              <a:t>інвестиційним</a:t>
            </a:r>
            <a:r>
              <a:rPr lang="ru-RU" sz="1600" dirty="0" smtClean="0">
                <a:solidFill>
                  <a:srgbClr val="666633"/>
                </a:solidFill>
                <a:latin typeface="+mn-lt"/>
              </a:rPr>
              <a:t> фондам (</a:t>
            </a:r>
            <a:r>
              <a:rPr lang="en-US" sz="1600" dirty="0" smtClean="0">
                <a:solidFill>
                  <a:srgbClr val="666633"/>
                </a:solidFill>
                <a:latin typeface="+mn-lt"/>
              </a:rPr>
              <a:t>AIFMD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)</a:t>
            </a:r>
            <a:r>
              <a:rPr lang="en-US" sz="16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щодо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уповноваження, торгівлі,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управління,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транскордонного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маркетингу та правил прозорості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600" dirty="0">
                <a:solidFill>
                  <a:srgbClr val="666633"/>
                </a:solidFill>
                <a:latin typeface="+mn-lt"/>
              </a:rPr>
              <a:t>Випуск нових акцій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Завершення функціонування ЄДІФ</a:t>
            </a:r>
            <a:endParaRPr lang="en-US" sz="1600" dirty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600" dirty="0">
                <a:solidFill>
                  <a:srgbClr val="666633"/>
                </a:solidFill>
                <a:latin typeface="+mn-lt"/>
              </a:rPr>
              <a:t>Спеціальні правила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уповноваження</a:t>
            </a:r>
            <a:endParaRPr lang="uk-UA" sz="1600" dirty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600" dirty="0">
                <a:solidFill>
                  <a:srgbClr val="666633"/>
                </a:solidFill>
                <a:latin typeface="+mn-lt"/>
              </a:rPr>
              <a:t>Запозичення готівки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Режим Третіх країн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- Тільки </a:t>
            </a:r>
            <a:r>
              <a:rPr lang="en-US" sz="1600" dirty="0">
                <a:solidFill>
                  <a:srgbClr val="666633"/>
                </a:solidFill>
                <a:latin typeface="+mn-lt"/>
              </a:rPr>
              <a:t>AIF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ЄС мають право стати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ЄДІФ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і тільки в тому випадку, якщо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ним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керує </a:t>
            </a:r>
            <a:r>
              <a:rPr lang="en-US" sz="1600" dirty="0">
                <a:solidFill>
                  <a:srgbClr val="666633"/>
                </a:solidFill>
                <a:latin typeface="+mn-lt"/>
              </a:rPr>
              <a:t>AIFM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ЄС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600" dirty="0">
                <a:solidFill>
                  <a:srgbClr val="666633"/>
                </a:solidFill>
                <a:latin typeface="+mn-lt"/>
              </a:rPr>
              <a:t>Вимоги до прозорості (Проспект емісії,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Ключові інформаційні документи по </a:t>
            </a:r>
            <a:r>
              <a:rPr lang="ru-RU" sz="1600" dirty="0" err="1" smtClean="0">
                <a:solidFill>
                  <a:srgbClr val="666633"/>
                </a:solidFill>
                <a:latin typeface="+mn-lt"/>
              </a:rPr>
              <a:t>Пакетним</a:t>
            </a:r>
            <a:r>
              <a:rPr lang="ru-RU" sz="16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600" dirty="0" err="1" smtClean="0">
                <a:solidFill>
                  <a:srgbClr val="666633"/>
                </a:solidFill>
                <a:latin typeface="+mn-lt"/>
              </a:rPr>
              <a:t>роздрібним</a:t>
            </a:r>
            <a:r>
              <a:rPr lang="ru-RU" sz="16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600" dirty="0" err="1" smtClean="0">
                <a:solidFill>
                  <a:srgbClr val="666633"/>
                </a:solidFill>
                <a:latin typeface="+mn-lt"/>
              </a:rPr>
              <a:t>інвестиціям</a:t>
            </a:r>
            <a:r>
              <a:rPr lang="ru-RU" sz="16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666633"/>
                </a:solidFill>
                <a:latin typeface="+mn-lt"/>
              </a:rPr>
              <a:t>та </a:t>
            </a:r>
            <a:r>
              <a:rPr lang="ru-RU" sz="1600" dirty="0" err="1" smtClean="0">
                <a:solidFill>
                  <a:srgbClr val="666633"/>
                </a:solidFill>
                <a:latin typeface="+mn-lt"/>
              </a:rPr>
              <a:t>страховим</a:t>
            </a:r>
            <a:r>
              <a:rPr lang="ru-RU" sz="1600" dirty="0" smtClean="0">
                <a:solidFill>
                  <a:srgbClr val="666633"/>
                </a:solidFill>
                <a:latin typeface="+mn-lt"/>
              </a:rPr>
              <a:t> продуктам (</a:t>
            </a:r>
            <a:r>
              <a:rPr lang="cs-CZ" sz="1600" dirty="0" smtClean="0">
                <a:solidFill>
                  <a:srgbClr val="666633"/>
                </a:solidFill>
                <a:latin typeface="+mn-lt"/>
              </a:rPr>
              <a:t>PRIIPs KID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)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Річний звіт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uk-UA" sz="1600" dirty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78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>
                <a:solidFill>
                  <a:schemeClr val="bg1"/>
                </a:solidFill>
              </a:rPr>
              <a:t>Контакти</a:t>
            </a:r>
            <a:endParaRPr lang="cs-CZ" sz="3000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kern="1200" dirty="0" smtClean="0">
                <a:solidFill>
                  <a:srgbClr val="666633"/>
                </a:solidFill>
              </a:rPr>
              <a:t>Czech Capital Market Association - AKAT</a:t>
            </a:r>
          </a:p>
          <a:p>
            <a:pPr marL="0" indent="0">
              <a:buNone/>
            </a:pPr>
            <a:r>
              <a:rPr lang="en-GB" sz="2400" kern="1200" dirty="0" smtClean="0">
                <a:solidFill>
                  <a:srgbClr val="666633"/>
                </a:solidFill>
              </a:rPr>
              <a:t>Štěpánská 16/612</a:t>
            </a:r>
          </a:p>
          <a:p>
            <a:pPr marL="0" indent="0">
              <a:buNone/>
            </a:pPr>
            <a:r>
              <a:rPr lang="en-GB" sz="2400" kern="1200" dirty="0" smtClean="0">
                <a:solidFill>
                  <a:srgbClr val="666633"/>
                </a:solidFill>
              </a:rPr>
              <a:t>110 00 Prague 1</a:t>
            </a:r>
          </a:p>
          <a:p>
            <a:pPr marL="0" indent="0">
              <a:buNone/>
            </a:pPr>
            <a:r>
              <a:rPr lang="en-GB" sz="2400" kern="1200" dirty="0" smtClean="0">
                <a:solidFill>
                  <a:srgbClr val="666633"/>
                </a:solidFill>
              </a:rPr>
              <a:t>Tel.: +420 224 919 114</a:t>
            </a:r>
          </a:p>
          <a:p>
            <a:pPr marL="0" indent="0">
              <a:buNone/>
            </a:pPr>
            <a:r>
              <a:rPr lang="en-GB" sz="2400" kern="1200" dirty="0" smtClean="0">
                <a:solidFill>
                  <a:srgbClr val="666633"/>
                </a:solidFill>
              </a:rPr>
              <a:t>Fax: +420 224 919 115</a:t>
            </a:r>
          </a:p>
          <a:p>
            <a:pPr marL="0" indent="0">
              <a:buNone/>
            </a:pPr>
            <a:r>
              <a:rPr lang="en-GB" sz="2400" i="1" kern="1200" dirty="0" smtClean="0">
                <a:solidFill>
                  <a:srgbClr val="CC3300"/>
                </a:solidFill>
                <a:hlinkClick r:id="rId3"/>
              </a:rPr>
              <a:t>www.akatcr.cz</a:t>
            </a:r>
            <a:endParaRPr lang="en-GB" sz="2400" i="1" kern="1200" dirty="0" smtClean="0">
              <a:solidFill>
                <a:srgbClr val="CC3300"/>
              </a:solidFill>
            </a:endParaRPr>
          </a:p>
          <a:p>
            <a:pPr marL="0" indent="0">
              <a:buNone/>
            </a:pPr>
            <a:endParaRPr lang="en-GB" sz="2400" kern="1200" dirty="0" smtClean="0">
              <a:solidFill>
                <a:srgbClr val="666633"/>
              </a:solidFill>
            </a:endParaRPr>
          </a:p>
          <a:p>
            <a:pPr marL="0" indent="0">
              <a:buNone/>
            </a:pPr>
            <a:r>
              <a:rPr lang="en-GB" sz="2400" b="1" kern="1200" dirty="0" smtClean="0">
                <a:solidFill>
                  <a:srgbClr val="666633"/>
                </a:solidFill>
              </a:rPr>
              <a:t>Follow us on:</a:t>
            </a:r>
          </a:p>
          <a:p>
            <a:pPr marL="0" indent="0">
              <a:buNone/>
            </a:pPr>
            <a:r>
              <a:rPr lang="en-GB" sz="2400" kern="1200" dirty="0" smtClean="0">
                <a:solidFill>
                  <a:srgbClr val="666633"/>
                </a:solidFill>
              </a:rPr>
              <a:t>Blog AKAT </a:t>
            </a:r>
            <a:r>
              <a:rPr lang="en-GB" sz="2400" i="1" kern="1200" dirty="0" smtClean="0">
                <a:solidFill>
                  <a:srgbClr val="666633"/>
                </a:solidFill>
                <a:hlinkClick r:id="rId3"/>
              </a:rPr>
              <a:t>www.akatcr.cz</a:t>
            </a:r>
            <a:endParaRPr lang="en-GB" sz="2400" i="1" kern="1200" dirty="0" smtClean="0">
              <a:solidFill>
                <a:srgbClr val="666633"/>
              </a:solidFill>
            </a:endParaRPr>
          </a:p>
          <a:p>
            <a:pPr marL="0" indent="0">
              <a:buNone/>
            </a:pPr>
            <a:r>
              <a:rPr lang="en-GB" sz="2400" kern="1200" dirty="0" smtClean="0">
                <a:solidFill>
                  <a:srgbClr val="666633"/>
                </a:solidFill>
              </a:rPr>
              <a:t>Twitter AKAT: @AKATCR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8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04800"/>
            <a:ext cx="8784976" cy="1143000"/>
          </a:xfrm>
        </p:spPr>
        <p:txBody>
          <a:bodyPr/>
          <a:lstStyle/>
          <a:p>
            <a:r>
              <a:rPr lang="ru-RU" altLang="cs-CZ" sz="3600" dirty="0" err="1">
                <a:solidFill>
                  <a:schemeClr val="accent3"/>
                </a:solidFill>
              </a:rPr>
              <a:t>Чеська</a:t>
            </a:r>
            <a:r>
              <a:rPr lang="ru-RU" altLang="cs-CZ" sz="3600" dirty="0">
                <a:solidFill>
                  <a:schemeClr val="accent3"/>
                </a:solidFill>
              </a:rPr>
              <a:t> </a:t>
            </a:r>
            <a:r>
              <a:rPr lang="ru-RU" altLang="cs-CZ" sz="3600" dirty="0" err="1">
                <a:solidFill>
                  <a:schemeClr val="accent3"/>
                </a:solidFill>
              </a:rPr>
              <a:t>асоціація</a:t>
            </a:r>
            <a:r>
              <a:rPr lang="ru-RU" altLang="cs-CZ" sz="3600" dirty="0">
                <a:solidFill>
                  <a:schemeClr val="accent3"/>
                </a:solidFill>
              </a:rPr>
              <a:t> </a:t>
            </a:r>
            <a:r>
              <a:rPr lang="ru-RU" altLang="cs-CZ" sz="3600" dirty="0" err="1">
                <a:solidFill>
                  <a:schemeClr val="accent3"/>
                </a:solidFill>
              </a:rPr>
              <a:t>ринків</a:t>
            </a:r>
            <a:r>
              <a:rPr lang="ru-RU" altLang="cs-CZ" sz="3600" dirty="0">
                <a:solidFill>
                  <a:schemeClr val="accent3"/>
                </a:solidFill>
              </a:rPr>
              <a:t> </a:t>
            </a:r>
            <a:r>
              <a:rPr lang="ru-RU" altLang="cs-CZ" sz="3600" dirty="0" err="1" smtClean="0">
                <a:solidFill>
                  <a:schemeClr val="accent3"/>
                </a:solidFill>
              </a:rPr>
              <a:t>капіталу</a:t>
            </a:r>
            <a:r>
              <a:rPr lang="ru-RU" altLang="cs-CZ" sz="3600" dirty="0">
                <a:solidFill>
                  <a:schemeClr val="accent3"/>
                </a:solidFill>
              </a:rPr>
              <a:t> </a:t>
            </a:r>
            <a:r>
              <a:rPr lang="ru-RU" altLang="cs-CZ" sz="3600" dirty="0" smtClean="0">
                <a:solidFill>
                  <a:schemeClr val="accent3"/>
                </a:solidFill>
              </a:rPr>
              <a:t>(</a:t>
            </a:r>
            <a:r>
              <a:rPr lang="cs-CZ" altLang="cs-CZ" sz="3600" dirty="0">
                <a:solidFill>
                  <a:schemeClr val="accent3"/>
                </a:solidFill>
              </a:rPr>
              <a:t>AKAT</a:t>
            </a:r>
            <a:r>
              <a:rPr lang="ru-RU" altLang="cs-CZ" sz="3600" dirty="0" smtClean="0">
                <a:solidFill>
                  <a:schemeClr val="accent3"/>
                </a:solidFill>
              </a:rPr>
              <a:t>)</a:t>
            </a:r>
            <a:r>
              <a:rPr lang="cs-CZ" altLang="cs-CZ" sz="3200" dirty="0" smtClean="0">
                <a:solidFill>
                  <a:schemeClr val="accent3"/>
                </a:solidFill>
              </a:rPr>
              <a:t/>
            </a:r>
            <a:br>
              <a:rPr lang="cs-CZ" altLang="cs-CZ" sz="3200" dirty="0" smtClean="0">
                <a:solidFill>
                  <a:schemeClr val="accent3"/>
                </a:solidFill>
              </a:rPr>
            </a:br>
            <a:r>
              <a:rPr lang="uk-UA" altLang="cs-CZ" sz="3200" dirty="0" smtClean="0">
                <a:solidFill>
                  <a:schemeClr val="accent3"/>
                </a:solidFill>
              </a:rPr>
              <a:t>Про</a:t>
            </a:r>
            <a:r>
              <a:rPr lang="cs-CZ" altLang="cs-CZ" sz="3200" dirty="0" smtClean="0">
                <a:solidFill>
                  <a:schemeClr val="accent3"/>
                </a:solidFill>
              </a:rPr>
              <a:t> AKAT</a:t>
            </a:r>
            <a:endParaRPr lang="cs-CZ" sz="2800" dirty="0" smtClean="0">
              <a:solidFill>
                <a:schemeClr val="accent3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179512" y="1816984"/>
            <a:ext cx="871296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altLang="cs-CZ" sz="2200" dirty="0" smtClean="0">
                <a:solidFill>
                  <a:srgbClr val="666633"/>
                </a:solidFill>
                <a:latin typeface="+mn-lt"/>
              </a:rPr>
              <a:t>Асоціація чеського ринку капіталу об'єднує провідні компанії зі спільного інвестування та управління активами в Чеській Республіці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uk-UA" altLang="cs-CZ" sz="2200" dirty="0" smtClean="0">
                <a:solidFill>
                  <a:srgbClr val="666633"/>
                </a:solidFill>
                <a:latin typeface="+mn-lt"/>
              </a:rPr>
              <a:t>Представляє більше 95% ринку управління активами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Об</a:t>
            </a:r>
            <a:r>
              <a:rPr lang="en-US" altLang="cs-CZ" sz="2200" dirty="0" smtClean="0">
                <a:solidFill>
                  <a:srgbClr val="666633"/>
                </a:solidFill>
                <a:latin typeface="+mn-lt"/>
              </a:rPr>
              <a:t>’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єднує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більше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40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повних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членів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(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включаючи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банки,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інвестиційні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компанії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торговці</a:t>
            </a:r>
            <a:r>
              <a:rPr lang="uk-UA" altLang="cs-CZ" sz="2200" dirty="0">
                <a:solidFill>
                  <a:srgbClr val="666633"/>
                </a:solidFill>
                <a:latin typeface="+mn-lt"/>
              </a:rPr>
              <a:t>в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цінними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паперами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організаторів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регульованого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ринку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цінних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паперів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які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займаються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колективними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інвестиціями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управлінням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активами,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депозитарним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інвестиційним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банківським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обслуговуванням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торгівлею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цінними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паперами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) +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асоційованих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членів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(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юридичних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та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податкових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консультантів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фахівців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 з </a:t>
            </a:r>
            <a:r>
              <a:rPr lang="ru-RU" altLang="cs-CZ" sz="2200" dirty="0" err="1" smtClean="0">
                <a:solidFill>
                  <a:srgbClr val="666633"/>
                </a:solidFill>
                <a:latin typeface="+mn-lt"/>
              </a:rPr>
              <a:t>обліку</a:t>
            </a:r>
            <a:r>
              <a:rPr lang="ru-RU" altLang="cs-CZ" sz="22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uk-UA" altLang="cs-CZ" sz="2200" dirty="0" smtClean="0">
                <a:solidFill>
                  <a:srgbClr val="666633"/>
                </a:solidFill>
                <a:latin typeface="+mn-lt"/>
              </a:rPr>
              <a:t>розробників програмного забезпечення</a:t>
            </a:r>
            <a:r>
              <a:rPr lang="en-US" altLang="cs-CZ" sz="22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altLang="cs-CZ" sz="2200" dirty="0" err="1">
                <a:solidFill>
                  <a:srgbClr val="666633"/>
                </a:solidFill>
                <a:latin typeface="+mn-lt"/>
              </a:rPr>
              <a:t>тощо</a:t>
            </a:r>
            <a:r>
              <a:rPr lang="ru-RU" altLang="cs-CZ" sz="2200" dirty="0">
                <a:solidFill>
                  <a:srgbClr val="666633"/>
                </a:solidFill>
                <a:latin typeface="+mn-lt"/>
              </a:rPr>
              <a:t>).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Середовище </a:t>
            </a:r>
            <a:r>
              <a:rPr lang="uk-UA" sz="3600" dirty="0" err="1" smtClean="0">
                <a:solidFill>
                  <a:schemeClr val="bg1"/>
                </a:solidFill>
              </a:rPr>
              <a:t>Чешських</a:t>
            </a:r>
            <a:r>
              <a:rPr lang="uk-UA" sz="3600" dirty="0" smtClean="0">
                <a:solidFill>
                  <a:schemeClr val="bg1"/>
                </a:solidFill>
              </a:rPr>
              <a:t> Фондів</a:t>
            </a:r>
            <a:r>
              <a:rPr lang="cs-CZ" sz="3000" dirty="0">
                <a:solidFill>
                  <a:schemeClr val="bg1"/>
                </a:solidFill>
              </a:rPr>
              <a:t/>
            </a:r>
            <a:br>
              <a:rPr lang="cs-CZ" sz="3000" dirty="0">
                <a:solidFill>
                  <a:schemeClr val="bg1"/>
                </a:solidFill>
              </a:rPr>
            </a:br>
            <a:r>
              <a:rPr lang="uk-UA" sz="3200" dirty="0" smtClean="0">
                <a:solidFill>
                  <a:schemeClr val="bg1"/>
                </a:solidFill>
              </a:rPr>
              <a:t>Огляд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179512" y="1772816"/>
            <a:ext cx="882148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dirty="0" smtClean="0">
                <a:solidFill>
                  <a:srgbClr val="666633"/>
                </a:solidFill>
                <a:latin typeface="+mn-lt"/>
              </a:rPr>
              <a:t>Регулювання</a:t>
            </a:r>
            <a:endParaRPr lang="cs-CZ" dirty="0">
              <a:solidFill>
                <a:srgbClr val="666633"/>
              </a:solidFill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666633"/>
                </a:solidFill>
                <a:latin typeface="+mn-lt"/>
              </a:rPr>
              <a:t>Закон "Про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інвестиційні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компанії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інвестиційні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фонди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" 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– </a:t>
            </a: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ZISIF</a:t>
            </a:r>
            <a:endParaRPr lang="uk-UA" sz="2000" dirty="0" smtClean="0">
              <a:solidFill>
                <a:srgbClr val="666633"/>
              </a:solidFill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Доступний англійською мовою</a:t>
            </a: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: </a:t>
            </a:r>
            <a:r>
              <a:rPr lang="en-US" sz="1600" i="1" dirty="0">
                <a:solidFill>
                  <a:srgbClr val="666633"/>
                </a:solidFill>
                <a:latin typeface="+mn-lt"/>
                <a:hlinkClick r:id="rId4"/>
              </a:rPr>
              <a:t>http://</a:t>
            </a:r>
            <a:r>
              <a:rPr lang="en-US" sz="1800" i="1" dirty="0">
                <a:solidFill>
                  <a:srgbClr val="666633"/>
                </a:solidFill>
                <a:latin typeface="+mn-lt"/>
                <a:hlinkClick r:id="rId4"/>
              </a:rPr>
              <a:t>www.akatcr.cz/public/vypisUniversal.do?typZpravy=4</a:t>
            </a:r>
            <a:endParaRPr lang="en-US" sz="1600" i="1" dirty="0">
              <a:solidFill>
                <a:srgbClr val="666633"/>
              </a:solidFill>
              <a:latin typeface="+mn-lt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dirty="0" err="1">
                <a:solidFill>
                  <a:srgbClr val="666633"/>
                </a:solidFill>
                <a:latin typeface="+mn-lt"/>
              </a:rPr>
              <a:t>Брошури</a:t>
            </a:r>
            <a:r>
              <a:rPr lang="ru-RU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dirty="0" err="1">
                <a:solidFill>
                  <a:srgbClr val="666633"/>
                </a:solidFill>
                <a:latin typeface="+mn-lt"/>
              </a:rPr>
              <a:t>англійською</a:t>
            </a:r>
            <a:r>
              <a:rPr lang="ru-RU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dirty="0" err="1" smtClean="0">
                <a:solidFill>
                  <a:srgbClr val="666633"/>
                </a:solidFill>
                <a:latin typeface="+mn-lt"/>
              </a:rPr>
              <a:t>мовою</a:t>
            </a:r>
            <a:endParaRPr lang="ru-RU" dirty="0" smtClean="0">
              <a:solidFill>
                <a:srgbClr val="666633"/>
              </a:solidFill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666633"/>
                </a:solidFill>
                <a:latin typeface="+mn-lt"/>
                <a:hlinkClick r:id="rId5"/>
              </a:rPr>
              <a:t>http</a:t>
            </a:r>
            <a:r>
              <a:rPr lang="en-US" sz="2000" dirty="0">
                <a:solidFill>
                  <a:srgbClr val="666633"/>
                </a:solidFill>
                <a:latin typeface="+mn-lt"/>
                <a:hlinkClick r:id="rId5"/>
              </a:rPr>
              <a:t>://</a:t>
            </a:r>
            <a:r>
              <a:rPr lang="en-US" sz="2000" dirty="0" smtClean="0">
                <a:solidFill>
                  <a:srgbClr val="666633"/>
                </a:solidFill>
                <a:latin typeface="+mn-lt"/>
                <a:hlinkClick r:id="rId5"/>
              </a:rPr>
              <a:t>www.mfcr.cz/en/themes/capital-market/investment-funds</a:t>
            </a:r>
            <a:endParaRPr lang="cs-CZ" sz="2000" dirty="0" smtClean="0">
              <a:solidFill>
                <a:srgbClr val="666633"/>
              </a:solidFill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666633"/>
                </a:solidFill>
                <a:latin typeface="+mn-lt"/>
              </a:rPr>
              <a:t>Особливості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кожних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аспектів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діяльності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інвестиційних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фондів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в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частині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створення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управління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адміністрування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депозитарних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функцій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комплексного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брокерського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обслуговування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продажів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,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лімітів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інвестицій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інших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питань</a:t>
            </a:r>
            <a:endParaRPr lang="ru-RU" sz="2000" dirty="0">
              <a:solidFill>
                <a:srgbClr val="666633"/>
              </a:solidFill>
              <a:latin typeface="+mn-lt"/>
            </a:endParaRPr>
          </a:p>
          <a:p>
            <a:pPr marL="1200150" lvl="2" indent="-28575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666633"/>
                </a:solidFill>
                <a:latin typeface="+mn-lt"/>
              </a:rPr>
              <a:t>Правила 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продажу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паїв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і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акцій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інвестиційних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фондів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в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Чехії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>
                <a:solidFill>
                  <a:schemeClr val="bg1"/>
                </a:solidFill>
              </a:rPr>
              <a:t>Управління Активами в Чехії</a:t>
            </a:r>
            <a:br>
              <a:rPr lang="uk-UA" sz="3600" dirty="0" smtClean="0">
                <a:solidFill>
                  <a:schemeClr val="bg1"/>
                </a:solidFill>
              </a:rPr>
            </a:br>
            <a:r>
              <a:rPr lang="ru-RU" sz="3600" dirty="0" err="1" smtClean="0">
                <a:solidFill>
                  <a:schemeClr val="bg1"/>
                </a:solidFill>
              </a:rPr>
              <a:t>Активи</a:t>
            </a:r>
            <a:r>
              <a:rPr lang="ru-RU" sz="3600" dirty="0" smtClean="0">
                <a:solidFill>
                  <a:schemeClr val="bg1"/>
                </a:solidFill>
              </a:rPr>
              <a:t> в </a:t>
            </a:r>
            <a:r>
              <a:rPr lang="ru-RU" sz="3600" dirty="0" err="1" smtClean="0">
                <a:solidFill>
                  <a:schemeClr val="bg1"/>
                </a:solidFill>
              </a:rPr>
              <a:t>управлінні</a:t>
            </a: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err="1">
                <a:solidFill>
                  <a:schemeClr val="bg1"/>
                </a:solidFill>
              </a:rPr>
              <a:t>членів</a:t>
            </a:r>
            <a:r>
              <a:rPr lang="ru-RU" sz="3600" dirty="0">
                <a:solidFill>
                  <a:schemeClr val="bg1"/>
                </a:solidFill>
              </a:rPr>
              <a:t> АКАТ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707904" y="321297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3464024"/>
          </a:xfrm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endParaRPr lang="cs-CZ" altLang="cs-CZ" sz="4400" b="1" dirty="0" smtClean="0"/>
          </a:p>
          <a:p>
            <a:pPr algn="ctr">
              <a:spcBef>
                <a:spcPct val="0"/>
              </a:spcBef>
              <a:buFontTx/>
              <a:buNone/>
            </a:pPr>
            <a:endParaRPr lang="cs-CZ" altLang="cs-CZ" sz="4400" b="1" dirty="0" smtClean="0"/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rgbClr val="666633"/>
                </a:solidFill>
              </a:rPr>
              <a:t>53,62</a:t>
            </a:r>
            <a:r>
              <a:rPr lang="uk-UA" altLang="cs-CZ" sz="4400" b="1" dirty="0" smtClean="0">
                <a:solidFill>
                  <a:srgbClr val="666633"/>
                </a:solidFill>
              </a:rPr>
              <a:t> млрд. євро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rgbClr val="666633"/>
                </a:solidFill>
              </a:rPr>
              <a:t>(1378</a:t>
            </a:r>
            <a:r>
              <a:rPr lang="uk-UA" altLang="cs-CZ" sz="4400" b="1" dirty="0" smtClean="0">
                <a:solidFill>
                  <a:srgbClr val="666633"/>
                </a:solidFill>
              </a:rPr>
              <a:t> млрд.</a:t>
            </a:r>
            <a:r>
              <a:rPr lang="cs-CZ" altLang="cs-CZ" sz="4400" b="1" dirty="0" smtClean="0">
                <a:solidFill>
                  <a:srgbClr val="666633"/>
                </a:solidFill>
              </a:rPr>
              <a:t> </a:t>
            </a:r>
            <a:r>
              <a:rPr lang="uk-UA" altLang="cs-CZ" sz="4400" b="1" dirty="0" smtClean="0">
                <a:solidFill>
                  <a:srgbClr val="666633"/>
                </a:solidFill>
              </a:rPr>
              <a:t>чеських крон</a:t>
            </a:r>
            <a:r>
              <a:rPr lang="cs-CZ" altLang="cs-CZ" sz="4400" b="1" dirty="0" smtClean="0">
                <a:solidFill>
                  <a:srgbClr val="666633"/>
                </a:solidFill>
              </a:rPr>
              <a:t>)</a:t>
            </a:r>
          </a:p>
          <a:p>
            <a:pPr algn="r">
              <a:spcBef>
                <a:spcPct val="0"/>
              </a:spcBef>
              <a:buNone/>
            </a:pPr>
            <a:endParaRPr lang="cs-CZ" altLang="cs-CZ" dirty="0" smtClean="0">
              <a:solidFill>
                <a:srgbClr val="666633"/>
              </a:solidFill>
            </a:endParaRPr>
          </a:p>
          <a:p>
            <a:pPr algn="r">
              <a:spcBef>
                <a:spcPct val="0"/>
              </a:spcBef>
              <a:buNone/>
            </a:pPr>
            <a:r>
              <a:rPr lang="uk-UA" altLang="cs-CZ" dirty="0" smtClean="0">
                <a:solidFill>
                  <a:srgbClr val="666633"/>
                </a:solidFill>
              </a:rPr>
              <a:t>Станом на</a:t>
            </a:r>
            <a:r>
              <a:rPr lang="en-GB" altLang="cs-CZ" dirty="0" smtClean="0">
                <a:solidFill>
                  <a:srgbClr val="666633"/>
                </a:solidFill>
              </a:rPr>
              <a:t> </a:t>
            </a:r>
            <a:r>
              <a:rPr lang="en-GB" altLang="cs-CZ" dirty="0">
                <a:solidFill>
                  <a:srgbClr val="666633"/>
                </a:solidFill>
              </a:rPr>
              <a:t>3</a:t>
            </a:r>
            <a:r>
              <a:rPr lang="cs-CZ" altLang="cs-CZ" dirty="0">
                <a:solidFill>
                  <a:srgbClr val="666633"/>
                </a:solidFill>
              </a:rPr>
              <a:t>1</a:t>
            </a:r>
            <a:r>
              <a:rPr lang="en-GB" altLang="cs-CZ" dirty="0">
                <a:solidFill>
                  <a:srgbClr val="666633"/>
                </a:solidFill>
              </a:rPr>
              <a:t> </a:t>
            </a:r>
            <a:r>
              <a:rPr lang="uk-UA" altLang="cs-CZ" dirty="0">
                <a:solidFill>
                  <a:srgbClr val="666633"/>
                </a:solidFill>
              </a:rPr>
              <a:t>Грудня</a:t>
            </a:r>
            <a:r>
              <a:rPr lang="cs-CZ" altLang="cs-CZ" dirty="0">
                <a:solidFill>
                  <a:srgbClr val="666633"/>
                </a:solidFill>
              </a:rPr>
              <a:t> </a:t>
            </a:r>
            <a:r>
              <a:rPr lang="en-GB" altLang="cs-CZ" dirty="0">
                <a:solidFill>
                  <a:srgbClr val="666633"/>
                </a:solidFill>
              </a:rPr>
              <a:t>201</a:t>
            </a:r>
            <a:r>
              <a:rPr lang="cs-CZ" altLang="cs-CZ" dirty="0">
                <a:solidFill>
                  <a:srgbClr val="666633"/>
                </a:solidFill>
              </a:rPr>
              <a:t>7</a:t>
            </a:r>
            <a:endParaRPr lang="en-GB" altLang="cs-CZ" b="1" dirty="0">
              <a:solidFill>
                <a:srgbClr val="666633"/>
              </a:solidFill>
            </a:endParaRPr>
          </a:p>
          <a:p>
            <a:pPr algn="r">
              <a:spcBef>
                <a:spcPct val="0"/>
              </a:spcBef>
              <a:buNone/>
            </a:pPr>
            <a:endParaRPr lang="cs-CZ" altLang="cs-CZ" dirty="0">
              <a:solidFill>
                <a:srgbClr val="666633"/>
              </a:solidFill>
            </a:endParaRPr>
          </a:p>
          <a:p>
            <a:pPr algn="r">
              <a:spcBef>
                <a:spcPct val="0"/>
              </a:spcBef>
              <a:buNone/>
            </a:pPr>
            <a:endParaRPr lang="cs-CZ" altLang="cs-CZ" dirty="0" smtClean="0">
              <a:solidFill>
                <a:srgbClr val="666633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cs-CZ" altLang="cs-CZ" b="1" dirty="0">
              <a:solidFill>
                <a:srgbClr val="6666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noProof="1" smtClean="0">
                <a:solidFill>
                  <a:schemeClr val="bg1"/>
                </a:solidFill>
              </a:rPr>
              <a:t>Фондовий ринок Чехії</a:t>
            </a:r>
            <a:r>
              <a:rPr lang="cs-CZ" sz="3600" noProof="1">
                <a:solidFill>
                  <a:schemeClr val="bg1"/>
                </a:solidFill>
              </a:rPr>
              <a:t/>
            </a:r>
            <a:br>
              <a:rPr lang="cs-CZ" sz="3600" noProof="1">
                <a:solidFill>
                  <a:schemeClr val="bg1"/>
                </a:solidFill>
              </a:rPr>
            </a:br>
            <a:r>
              <a:rPr lang="uk-UA" sz="3200" noProof="1" smtClean="0">
                <a:solidFill>
                  <a:schemeClr val="bg1"/>
                </a:solidFill>
              </a:rPr>
              <a:t>Історія</a:t>
            </a:r>
            <a:endParaRPr lang="cs-CZ" sz="2800" dirty="0" smtClean="0">
              <a:solidFill>
                <a:schemeClr val="bg1"/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921483"/>
            <a:ext cx="8309568" cy="4048095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11713" y="6184126"/>
            <a:ext cx="49657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cs-CZ" altLang="cs-CZ" sz="2000" b="1" dirty="0" smtClean="0">
                <a:solidFill>
                  <a:srgbClr val="666633"/>
                </a:solidFill>
              </a:rPr>
              <a:t>18,8</a:t>
            </a:r>
            <a:r>
              <a:rPr lang="uk-UA" altLang="cs-CZ" sz="2000" b="1" dirty="0" smtClean="0">
                <a:solidFill>
                  <a:srgbClr val="666633"/>
                </a:solidFill>
              </a:rPr>
              <a:t> млрд. євро,</a:t>
            </a:r>
            <a:r>
              <a:rPr lang="cs-CZ" altLang="cs-CZ" sz="2000" b="1" dirty="0" smtClean="0">
                <a:solidFill>
                  <a:srgbClr val="666633"/>
                </a:solidFill>
              </a:rPr>
              <a:t> </a:t>
            </a:r>
            <a:r>
              <a:rPr lang="uk-UA" altLang="cs-CZ" sz="2000" b="1" dirty="0" smtClean="0">
                <a:solidFill>
                  <a:srgbClr val="666633"/>
                </a:solidFill>
              </a:rPr>
              <a:t>станом на </a:t>
            </a:r>
            <a:r>
              <a:rPr lang="en-GB" altLang="cs-CZ" sz="2000" b="1" dirty="0" smtClean="0">
                <a:solidFill>
                  <a:srgbClr val="666633"/>
                </a:solidFill>
              </a:rPr>
              <a:t>3</a:t>
            </a:r>
            <a:r>
              <a:rPr lang="cs-CZ" altLang="cs-CZ" sz="2000" b="1" dirty="0">
                <a:solidFill>
                  <a:srgbClr val="666633"/>
                </a:solidFill>
              </a:rPr>
              <a:t>1</a:t>
            </a:r>
            <a:r>
              <a:rPr lang="en-GB" altLang="cs-CZ" sz="2000" b="1" dirty="0">
                <a:solidFill>
                  <a:srgbClr val="666633"/>
                </a:solidFill>
              </a:rPr>
              <a:t> </a:t>
            </a:r>
            <a:r>
              <a:rPr lang="uk-UA" altLang="cs-CZ" sz="2000" b="1" dirty="0" smtClean="0">
                <a:solidFill>
                  <a:srgbClr val="666633"/>
                </a:solidFill>
              </a:rPr>
              <a:t>грудня</a:t>
            </a:r>
            <a:r>
              <a:rPr lang="cs-CZ" altLang="cs-CZ" sz="2000" b="1" dirty="0" smtClean="0">
                <a:solidFill>
                  <a:srgbClr val="666633"/>
                </a:solidFill>
              </a:rPr>
              <a:t> </a:t>
            </a:r>
            <a:r>
              <a:rPr lang="en-GB" altLang="cs-CZ" sz="2000" b="1" dirty="0" smtClean="0">
                <a:solidFill>
                  <a:srgbClr val="666633"/>
                </a:solidFill>
              </a:rPr>
              <a:t>201</a:t>
            </a:r>
            <a:r>
              <a:rPr lang="cs-CZ" altLang="cs-CZ" sz="2000" b="1" dirty="0" smtClean="0">
                <a:solidFill>
                  <a:srgbClr val="666633"/>
                </a:solidFill>
              </a:rPr>
              <a:t>7</a:t>
            </a:r>
            <a:endParaRPr lang="en-GB" altLang="cs-CZ" sz="2000" b="1" dirty="0">
              <a:solidFill>
                <a:srgbClr val="6666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noProof="1">
                <a:solidFill>
                  <a:schemeClr val="bg1"/>
                </a:solidFill>
              </a:rPr>
              <a:t>Фондовий ринок Чехії</a:t>
            </a:r>
            <a:r>
              <a:rPr lang="cs-CZ" sz="3600" noProof="1">
                <a:solidFill>
                  <a:schemeClr val="bg1"/>
                </a:solidFill>
              </a:rPr>
              <a:t/>
            </a:r>
            <a:br>
              <a:rPr lang="cs-CZ" sz="3600" noProof="1">
                <a:solidFill>
                  <a:schemeClr val="bg1"/>
                </a:solidFill>
              </a:rPr>
            </a:br>
            <a:r>
              <a:rPr lang="uk-UA" sz="3200" noProof="1" smtClean="0">
                <a:solidFill>
                  <a:schemeClr val="bg1"/>
                </a:solidFill>
              </a:rPr>
              <a:t>Історія</a:t>
            </a:r>
            <a:br>
              <a:rPr lang="uk-UA" sz="3200" noProof="1" smtClean="0">
                <a:solidFill>
                  <a:schemeClr val="bg1"/>
                </a:solidFill>
              </a:rPr>
            </a:br>
            <a:r>
              <a:rPr lang="uk-UA" sz="2400" noProof="1" smtClean="0">
                <a:solidFill>
                  <a:schemeClr val="accent5">
                    <a:lumMod val="25000"/>
                  </a:schemeClr>
                </a:solidFill>
              </a:rPr>
              <a:t>Чисті Активи Європейських Інвестиційних фондів</a:t>
            </a:r>
            <a:endParaRPr lang="cs-CZ" sz="2400" dirty="0" smtClean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3454097" y="6319781"/>
            <a:ext cx="20127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altLang="cs-CZ" sz="1800" dirty="0" smtClean="0">
                <a:solidFill>
                  <a:srgbClr val="666633"/>
                </a:solidFill>
              </a:rPr>
              <a:t>Джерело</a:t>
            </a:r>
            <a:r>
              <a:rPr lang="cs-CZ" altLang="cs-CZ" sz="1800" dirty="0" smtClean="0">
                <a:solidFill>
                  <a:srgbClr val="666633"/>
                </a:solidFill>
              </a:rPr>
              <a:t>_ EFAMA</a:t>
            </a:r>
            <a:endParaRPr lang="en-GB" altLang="cs-CZ" sz="1800" dirty="0">
              <a:solidFill>
                <a:srgbClr val="666633"/>
              </a:solidFill>
            </a:endParaRP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7624" y="1772816"/>
            <a:ext cx="6435870" cy="439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altLang="cs-CZ" sz="3600" dirty="0">
                <a:solidFill>
                  <a:schemeClr val="accent3"/>
                </a:solidFill>
              </a:rPr>
              <a:t>ЄДІФ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uk-UA" sz="2800" dirty="0" smtClean="0">
                <a:solidFill>
                  <a:schemeClr val="bg1"/>
                </a:solidFill>
              </a:rPr>
              <a:t>Хронологія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683568" y="1772816"/>
            <a:ext cx="77768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Регламент 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ЄС про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довгострокові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інвестиційні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фонди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(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ELTIF Regulation)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був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опублікований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в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Офіційному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журналі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19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травня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2015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9 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Червня </a:t>
            </a: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2015 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– 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вступив у силу</a:t>
            </a:r>
            <a:endParaRPr lang="en-US" sz="2000" dirty="0">
              <a:solidFill>
                <a:srgbClr val="666633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9 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грудня</a:t>
            </a: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2015 – 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дата впровадження </a:t>
            </a:r>
            <a:r>
              <a:rPr lang="uk-UA" sz="2000" dirty="0">
                <a:solidFill>
                  <a:srgbClr val="666633"/>
                </a:solidFill>
                <a:latin typeface="+mn-lt"/>
              </a:rPr>
              <a:t>Регламенту по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uk-UA" altLang="cs-CZ" sz="2000" dirty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 </a:t>
            </a:r>
            <a:endParaRPr lang="uk-UA" sz="2000" dirty="0">
              <a:solidFill>
                <a:srgbClr val="666633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rgbClr val="666633"/>
                </a:solidFill>
                <a:latin typeface="+mn-lt"/>
              </a:rPr>
              <a:t>23 березня 2018 року Офіційний вісник Європейського Союзу опублікував 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Делегований Регламент Європейської Комісії</a:t>
            </a:r>
            <a:r>
              <a:rPr lang="uk-UA" sz="2000" dirty="0">
                <a:solidFill>
                  <a:srgbClr val="666633"/>
                </a:solidFill>
                <a:latin typeface="+mn-lt"/>
              </a:rPr>
              <a:t> 2018/480 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, який встановлює </a:t>
            </a:r>
            <a:r>
              <a:rPr lang="uk-UA" sz="2000" dirty="0">
                <a:solidFill>
                  <a:srgbClr val="666633"/>
                </a:solidFill>
                <a:latin typeface="+mn-lt"/>
              </a:rPr>
              <a:t>технічні стандарти (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RTS</a:t>
            </a:r>
            <a:r>
              <a:rPr lang="en-US" sz="2000" dirty="0" smtClean="0">
                <a:solidFill>
                  <a:srgbClr val="666633"/>
                </a:solidFill>
                <a:latin typeface="+mn-lt"/>
              </a:rPr>
              <a:t>)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 щодо:</a:t>
            </a:r>
            <a:endParaRPr lang="uk-UA" sz="2000" dirty="0">
              <a:solidFill>
                <a:srgbClr val="666633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фінансових похідних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інструменти, що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використовуються  виключно для цілей </a:t>
            </a:r>
            <a:r>
              <a:rPr lang="uk-UA" sz="1600" dirty="0" err="1" smtClean="0">
                <a:solidFill>
                  <a:srgbClr val="666633"/>
                </a:solidFill>
                <a:latin typeface="+mn-lt"/>
              </a:rPr>
              <a:t>хеджування</a:t>
            </a:r>
            <a:endParaRPr lang="uk-UA" sz="1600" dirty="0">
              <a:solidFill>
                <a:srgbClr val="666633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належної тривалості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життя </a:t>
            </a:r>
            <a:r>
              <a:rPr lang="uk-UA" altLang="cs-CZ" sz="1600" dirty="0">
                <a:solidFill>
                  <a:srgbClr val="666633"/>
                </a:solidFill>
                <a:latin typeface="+mn-lt"/>
              </a:rPr>
              <a:t>ЄДІФ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критеріїв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оцінки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ринку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для потенційних покупців та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оцінки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активів, що підлягають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відчуженню,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та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типів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та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характеристик </a:t>
            </a:r>
            <a:r>
              <a:rPr lang="uk-UA" sz="1600" dirty="0">
                <a:solidFill>
                  <a:srgbClr val="666633"/>
                </a:solidFill>
                <a:latin typeface="+mn-lt"/>
              </a:rPr>
              <a:t>об'єктів, доступних для роздрібних </a:t>
            </a:r>
            <a:r>
              <a:rPr lang="uk-UA" sz="1600" dirty="0" smtClean="0">
                <a:solidFill>
                  <a:srgbClr val="666633"/>
                </a:solidFill>
                <a:latin typeface="+mn-lt"/>
              </a:rPr>
              <a:t>інвесторів</a:t>
            </a:r>
            <a:endParaRPr lang="uk-UA" sz="1600" dirty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75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altLang="cs-CZ" sz="3600" dirty="0">
                <a:solidFill>
                  <a:schemeClr val="accent3"/>
                </a:solidFill>
              </a:rPr>
              <a:t>ЄДІФ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uk-UA" sz="2800" dirty="0" smtClean="0">
                <a:solidFill>
                  <a:schemeClr val="bg1"/>
                </a:solidFill>
              </a:rPr>
              <a:t>Цілі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683568" y="1772816"/>
            <a:ext cx="7776864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666633"/>
                </a:solidFill>
                <a:latin typeface="+mn-lt"/>
              </a:rPr>
              <a:t>ELTIFs </a:t>
            </a:r>
            <a:r>
              <a:rPr lang="uk-UA" dirty="0" smtClean="0">
                <a:solidFill>
                  <a:srgbClr val="666633"/>
                </a:solidFill>
                <a:latin typeface="+mn-lt"/>
              </a:rPr>
              <a:t>створюються з метою</a:t>
            </a:r>
            <a:r>
              <a:rPr lang="cs-CZ" dirty="0" smtClean="0">
                <a:solidFill>
                  <a:srgbClr val="666633"/>
                </a:solidFill>
                <a:latin typeface="+mn-lt"/>
              </a:rPr>
              <a:t>:</a:t>
            </a: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посилити</a:t>
            </a:r>
            <a:r>
              <a:rPr lang="ru-RU" sz="20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небанківські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інвестиції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в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реальну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економіку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по </a:t>
            </a:r>
            <a:r>
              <a:rPr lang="ru-RU" sz="2000" dirty="0" err="1">
                <a:solidFill>
                  <a:srgbClr val="666633"/>
                </a:solidFill>
                <a:latin typeface="+mn-lt"/>
              </a:rPr>
              <a:t>всій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Європі</a:t>
            </a:r>
            <a:endParaRPr lang="ru-RU" sz="20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>
                <a:solidFill>
                  <a:srgbClr val="666633"/>
                </a:solidFill>
                <a:latin typeface="+mn-lt"/>
              </a:rPr>
              <a:t>допомагати пенсійним фондам, страховим компаніям, професійним та навіть приватним інвесторам (якщо вони вкладають принаймні 10 000 євро на довгий термін в 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один або декілька</a:t>
            </a:r>
            <a:r>
              <a:rPr lang="uk-UA" altLang="cs-CZ" sz="2000" dirty="0">
                <a:solidFill>
                  <a:srgbClr val="666633"/>
                </a:solidFill>
              </a:rPr>
              <a:t> </a:t>
            </a:r>
            <a:r>
              <a:rPr lang="uk-UA" altLang="cs-CZ" sz="2000" dirty="0">
                <a:solidFill>
                  <a:srgbClr val="666633"/>
                </a:solidFill>
                <a:latin typeface="+mn-lt"/>
              </a:rPr>
              <a:t>ЄДІФ</a:t>
            </a:r>
            <a:r>
              <a:rPr lang="en-US" sz="2000" dirty="0">
                <a:solidFill>
                  <a:srgbClr val="666633"/>
                </a:solidFill>
                <a:latin typeface="+mn-lt"/>
              </a:rPr>
              <a:t>)</a:t>
            </a:r>
            <a:r>
              <a:rPr lang="uk-UA" sz="2000" dirty="0">
                <a:solidFill>
                  <a:srgbClr val="666633"/>
                </a:solidFill>
                <a:latin typeface="+mn-lt"/>
              </a:rPr>
              <a:t> інвестувати 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кошти в проекти </a:t>
            </a:r>
            <a:r>
              <a:rPr lang="uk-UA" sz="2000" dirty="0">
                <a:solidFill>
                  <a:srgbClr val="666633"/>
                </a:solidFill>
                <a:latin typeface="+mn-lt"/>
              </a:rPr>
              <a:t>у своїх країнах, в інших країнах ЄС та за </a:t>
            </a: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його </a:t>
            </a:r>
            <a:r>
              <a:rPr lang="uk-UA" sz="2000" dirty="0">
                <a:solidFill>
                  <a:srgbClr val="666633"/>
                </a:solidFill>
                <a:latin typeface="+mn-lt"/>
              </a:rPr>
              <a:t>межами, за умови, що це вигідно для економіки ЄС</a:t>
            </a:r>
          </a:p>
          <a:p>
            <a:pPr indent="-342900" algn="just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rgbClr val="666633"/>
                </a:solidFill>
                <a:latin typeface="+mn-lt"/>
              </a:rPr>
              <a:t>План </a:t>
            </a:r>
            <a:r>
              <a:rPr lang="ru-RU" dirty="0" err="1" smtClean="0">
                <a:solidFill>
                  <a:srgbClr val="666633"/>
                </a:solidFill>
                <a:latin typeface="+mn-lt"/>
              </a:rPr>
              <a:t>дій</a:t>
            </a:r>
            <a:r>
              <a:rPr lang="ru-RU" dirty="0" smtClean="0">
                <a:solidFill>
                  <a:srgbClr val="666633"/>
                </a:solidFill>
                <a:latin typeface="+mn-lt"/>
              </a:rPr>
              <a:t> Союзу </a:t>
            </a:r>
            <a:r>
              <a:rPr lang="ru-RU" dirty="0" err="1" smtClean="0">
                <a:solidFill>
                  <a:srgbClr val="666633"/>
                </a:solidFill>
                <a:latin typeface="+mn-lt"/>
              </a:rPr>
              <a:t>ринків</a:t>
            </a:r>
            <a:r>
              <a:rPr lang="ru-RU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dirty="0" err="1" smtClean="0">
                <a:solidFill>
                  <a:srgbClr val="666633"/>
                </a:solidFill>
                <a:latin typeface="+mn-lt"/>
              </a:rPr>
              <a:t>капіталу</a:t>
            </a:r>
            <a:r>
              <a:rPr lang="ru-RU" dirty="0" smtClean="0">
                <a:solidFill>
                  <a:srgbClr val="666633"/>
                </a:solidFill>
                <a:latin typeface="+mn-lt"/>
              </a:rPr>
              <a:t> включив</a:t>
            </a:r>
            <a:r>
              <a:rPr lang="uk-UA" altLang="cs-CZ" dirty="0">
                <a:solidFill>
                  <a:srgbClr val="666633"/>
                </a:solidFill>
              </a:rPr>
              <a:t> </a:t>
            </a:r>
            <a:r>
              <a:rPr lang="uk-UA" altLang="cs-CZ" dirty="0">
                <a:solidFill>
                  <a:srgbClr val="666633"/>
                </a:solidFill>
                <a:latin typeface="+mn-lt"/>
              </a:rPr>
              <a:t>ЄДІФ </a:t>
            </a:r>
            <a:r>
              <a:rPr lang="ru-RU" dirty="0" smtClean="0">
                <a:solidFill>
                  <a:srgbClr val="666633"/>
                </a:solidFill>
                <a:latin typeface="+mn-lt"/>
              </a:rPr>
              <a:t>до складу </a:t>
            </a:r>
            <a:r>
              <a:rPr lang="ru-RU" dirty="0" err="1" smtClean="0">
                <a:solidFill>
                  <a:srgbClr val="666633"/>
                </a:solidFill>
                <a:latin typeface="+mn-lt"/>
              </a:rPr>
              <a:t>ключових</a:t>
            </a:r>
            <a:r>
              <a:rPr lang="ru-RU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dirty="0" err="1" smtClean="0">
                <a:solidFill>
                  <a:srgbClr val="666633"/>
                </a:solidFill>
                <a:latin typeface="+mn-lt"/>
              </a:rPr>
              <a:t>рушійних</a:t>
            </a:r>
            <a:r>
              <a:rPr lang="ru-RU" dirty="0" smtClean="0">
                <a:solidFill>
                  <a:srgbClr val="666633"/>
                </a:solidFill>
                <a:latin typeface="+mn-lt"/>
              </a:rPr>
              <a:t> сил для </a:t>
            </a:r>
            <a:r>
              <a:rPr lang="ru-RU" dirty="0" err="1" smtClean="0">
                <a:solidFill>
                  <a:srgbClr val="666633"/>
                </a:solidFill>
                <a:latin typeface="+mn-lt"/>
              </a:rPr>
              <a:t>підтримки</a:t>
            </a:r>
            <a:r>
              <a:rPr lang="ru-RU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dirty="0" err="1" smtClean="0">
                <a:solidFill>
                  <a:srgbClr val="666633"/>
                </a:solidFill>
                <a:latin typeface="+mn-lt"/>
              </a:rPr>
              <a:t>інвестицій</a:t>
            </a:r>
            <a:r>
              <a:rPr lang="ru-RU" dirty="0" smtClean="0">
                <a:solidFill>
                  <a:srgbClr val="666633"/>
                </a:solidFill>
                <a:latin typeface="+mn-lt"/>
              </a:rPr>
              <a:t> в </a:t>
            </a:r>
            <a:r>
              <a:rPr lang="ru-RU" dirty="0" err="1" smtClean="0">
                <a:solidFill>
                  <a:srgbClr val="666633"/>
                </a:solidFill>
                <a:latin typeface="+mn-lt"/>
              </a:rPr>
              <a:t>інфраструктуру</a:t>
            </a:r>
            <a:endParaRPr lang="en-US" dirty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33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altLang="cs-CZ" sz="3600" dirty="0">
                <a:solidFill>
                  <a:schemeClr val="accent3"/>
                </a:solidFill>
              </a:rPr>
              <a:t>ЄДІФ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uk-UA" sz="2800" dirty="0" smtClean="0">
                <a:solidFill>
                  <a:schemeClr val="bg1"/>
                </a:solidFill>
              </a:rPr>
              <a:t>Основні характеристики</a:t>
            </a:r>
            <a:endParaRPr lang="cs-CZ" sz="3200" dirty="0" smtClean="0">
              <a:solidFill>
                <a:schemeClr val="bg1"/>
              </a:solidFill>
            </a:endParaRP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ovéPole 1"/>
          <p:cNvSpPr txBox="1"/>
          <p:nvPr/>
        </p:nvSpPr>
        <p:spPr>
          <a:xfrm>
            <a:off x="323528" y="1772816"/>
            <a:ext cx="8568952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Викуп</a:t>
            </a:r>
            <a:endParaRPr lang="cs-CZ" sz="20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err="1" smtClean="0">
                <a:solidFill>
                  <a:srgbClr val="666633"/>
                </a:solidFill>
                <a:latin typeface="+mn-lt"/>
              </a:rPr>
              <a:t>Довгостокові</a:t>
            </a: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 інвестиції</a:t>
            </a:r>
            <a:endParaRPr lang="cs-CZ" sz="18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Правила викупу</a:t>
            </a:r>
            <a:endParaRPr lang="cs-CZ" sz="18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Поширення</a:t>
            </a:r>
            <a:endParaRPr lang="cs-CZ" sz="20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666633"/>
                </a:solidFill>
                <a:latin typeface="+mn-lt"/>
              </a:rPr>
              <a:t>Транскордонне</a:t>
            </a:r>
            <a:r>
              <a:rPr lang="ru-RU" sz="20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2000" dirty="0" err="1" smtClean="0">
                <a:solidFill>
                  <a:srgbClr val="666633"/>
                </a:solidFill>
                <a:latin typeface="+mn-lt"/>
              </a:rPr>
              <a:t>поширення</a:t>
            </a:r>
            <a:endParaRPr lang="ru-RU" sz="2000" dirty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800" dirty="0" err="1">
                <a:solidFill>
                  <a:srgbClr val="666633"/>
                </a:solidFill>
                <a:latin typeface="+mn-lt"/>
              </a:rPr>
              <a:t>Роздрібні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інвестори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: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можливість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маркетингу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альтернативних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інвестиційних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фондів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, таких як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інфраструктурні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фонди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та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фонди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прямих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>
                <a:solidFill>
                  <a:srgbClr val="666633"/>
                </a:solidFill>
                <a:latin typeface="+mn-lt"/>
              </a:rPr>
              <a:t>інвестицій</a:t>
            </a:r>
            <a:endParaRPr lang="ru-RU" sz="1800" dirty="0">
              <a:solidFill>
                <a:srgbClr val="666633"/>
              </a:solidFill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Активи</a:t>
            </a:r>
            <a:endParaRPr lang="cs-CZ" sz="20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Суворі правила</a:t>
            </a:r>
            <a:endParaRPr lang="cs-CZ" sz="18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Відсутні спекулятивні активи</a:t>
            </a:r>
            <a:endParaRPr lang="cs-CZ" sz="1800" dirty="0" smtClean="0">
              <a:solidFill>
                <a:srgbClr val="666633"/>
              </a:solidFill>
              <a:latin typeface="+mn-lt"/>
            </a:endParaRP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2000" dirty="0" smtClean="0">
                <a:solidFill>
                  <a:srgbClr val="666633"/>
                </a:solidFill>
                <a:latin typeface="+mn-lt"/>
              </a:rPr>
              <a:t>Інвестори</a:t>
            </a:r>
            <a:endParaRPr lang="cs-CZ" sz="20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uk-UA" sz="1800" dirty="0" smtClean="0">
                <a:solidFill>
                  <a:srgbClr val="666633"/>
                </a:solidFill>
                <a:latin typeface="+mn-lt"/>
              </a:rPr>
              <a:t>Як роздрібні, так і професійні </a:t>
            </a:r>
            <a:endParaRPr lang="cs-CZ" sz="1800" dirty="0" smtClean="0">
              <a:solidFill>
                <a:srgbClr val="666633"/>
              </a:solidFill>
              <a:latin typeface="+mn-lt"/>
            </a:endParaRPr>
          </a:p>
          <a:p>
            <a:pPr marL="800100" lvl="1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Роздрібні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інвестори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повиненні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бути правильно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інформованими</a:t>
            </a:r>
            <a:r>
              <a:rPr lang="ru-RU" sz="1800" dirty="0" smtClean="0">
                <a:solidFill>
                  <a:srgbClr val="666633"/>
                </a:solidFill>
                <a:latin typeface="+mn-lt"/>
              </a:rPr>
              <a:t> </a:t>
            </a:r>
            <a:r>
              <a:rPr lang="ru-RU" sz="1800" dirty="0">
                <a:solidFill>
                  <a:srgbClr val="666633"/>
                </a:solidFill>
                <a:latin typeface="+mn-lt"/>
              </a:rPr>
              <a:t>та </a:t>
            </a:r>
            <a:r>
              <a:rPr lang="ru-RU" sz="1800" dirty="0" err="1" smtClean="0">
                <a:solidFill>
                  <a:srgbClr val="666633"/>
                </a:solidFill>
                <a:latin typeface="+mn-lt"/>
              </a:rPr>
              <a:t>захищеними</a:t>
            </a:r>
            <a:endParaRPr lang="en-US" sz="1600" dirty="0">
              <a:solidFill>
                <a:srgbClr val="66663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233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993300"/>
      </a:hlink>
      <a:folHlink>
        <a:srgbClr val="66663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11112</TotalTime>
  <Words>1449</Words>
  <Application>Microsoft Office PowerPoint</Application>
  <PresentationFormat>Екран (4:3)</PresentationFormat>
  <Paragraphs>142</Paragraphs>
  <Slides>17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Wingdings</vt:lpstr>
      <vt:lpstr>Motiv1</vt:lpstr>
      <vt:lpstr>Презентація PowerPoint</vt:lpstr>
      <vt:lpstr>Чеська асоціація ринків капіталу (AKAT) Про AKAT</vt:lpstr>
      <vt:lpstr>Середовище Чешських Фондів Огляд</vt:lpstr>
      <vt:lpstr>Управління Активами в Чехії Активи в управлінні членів АКАТ</vt:lpstr>
      <vt:lpstr>Фондовий ринок Чехії Історія</vt:lpstr>
      <vt:lpstr>Фондовий ринок Чехії Історія Чисті Активи Європейських Інвестиційних фондів</vt:lpstr>
      <vt:lpstr>ЄДІФ Хронологія</vt:lpstr>
      <vt:lpstr>ЄДІФ Цілі</vt:lpstr>
      <vt:lpstr>ЄДІФ Основні характеристики</vt:lpstr>
      <vt:lpstr>ЄДІФ Кваліфіковані інвестори</vt:lpstr>
      <vt:lpstr>ЄДІФ Допустимі активи I. </vt:lpstr>
      <vt:lpstr>ЄДІФ Допустимі активи II. – Кваліфікаційні Фонди</vt:lpstr>
      <vt:lpstr>ЄДІФ Правила диверсифікації</vt:lpstr>
      <vt:lpstr>ЄДІФ Торгівля</vt:lpstr>
      <vt:lpstr>ЄДІФ Викуп</vt:lpstr>
      <vt:lpstr>ЄДІФ Подальші вимоги</vt:lpstr>
      <vt:lpstr>Контакти</vt:lpstr>
    </vt:vector>
  </TitlesOfParts>
  <Company>SIS, a. 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pzaplet</dc:creator>
  <cp:lastModifiedBy>VP</cp:lastModifiedBy>
  <cp:revision>399</cp:revision>
  <cp:lastPrinted>2018-06-06T17:30:22Z</cp:lastPrinted>
  <dcterms:created xsi:type="dcterms:W3CDTF">2002-01-28T07:46:14Z</dcterms:created>
  <dcterms:modified xsi:type="dcterms:W3CDTF">2018-06-12T10:04:30Z</dcterms:modified>
</cp:coreProperties>
</file>