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4" r:id="rId13"/>
    <p:sldId id="265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TEMP\Rar$DIa0.017\tznr_u_bez.xlsx" TargetMode="External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Luda\Dis12\&#1052;&#1110;&#1078;&#1085;&#1072;&#1088;&#1086;&#1076;&#1085;&#1080;&#1081;%20&#1092;&#1086;&#1088;&#1091;&#1084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Іпотечні кредити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cat>
            <c:strRef>
              <c:f>Лист1!$B$2:$B$13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Лист1!$C$2:$C$13</c:f>
              <c:numCache>
                <c:formatCode>#,##0</c:formatCode>
                <c:ptCount val="12"/>
                <c:pt idx="0">
                  <c:v>31030</c:v>
                </c:pt>
                <c:pt idx="1">
                  <c:v>122179</c:v>
                </c:pt>
                <c:pt idx="2">
                  <c:v>222609</c:v>
                </c:pt>
                <c:pt idx="3">
                  <c:v>208405</c:v>
                </c:pt>
                <c:pt idx="4">
                  <c:v>185233</c:v>
                </c:pt>
                <c:pt idx="5">
                  <c:v>171821</c:v>
                </c:pt>
                <c:pt idx="6">
                  <c:v>175220</c:v>
                </c:pt>
                <c:pt idx="7">
                  <c:v>166978</c:v>
                </c:pt>
                <c:pt idx="8" formatCode="General">
                  <c:v>194152</c:v>
                </c:pt>
                <c:pt idx="9" formatCode="#,##0;\–#,##0;&quot;–&quot;">
                  <c:v>162055.5709617</c:v>
                </c:pt>
                <c:pt idx="10" formatCode="#,##0;\–#,##0;&quot;–&quot;">
                  <c:v>205944.62941867</c:v>
                </c:pt>
                <c:pt idx="11" formatCode="#,##0;\–#,##0;&quot;–&quot;">
                  <c:v>151974.67525908997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92-4015-A65E-010A5232E985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Кредити, всього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cat>
            <c:strRef>
              <c:f>Лист1!$B$2:$B$13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Лист1!$D$2:$D$13</c:f>
              <c:numCache>
                <c:formatCode>#,##0</c:formatCode>
                <c:ptCount val="12"/>
                <c:pt idx="0">
                  <c:v>245230</c:v>
                </c:pt>
                <c:pt idx="1">
                  <c:v>426867</c:v>
                </c:pt>
                <c:pt idx="2">
                  <c:v>734022</c:v>
                </c:pt>
                <c:pt idx="3">
                  <c:v>723295</c:v>
                </c:pt>
                <c:pt idx="4">
                  <c:v>732823</c:v>
                </c:pt>
                <c:pt idx="5">
                  <c:v>801809</c:v>
                </c:pt>
                <c:pt idx="6">
                  <c:v>815142</c:v>
                </c:pt>
                <c:pt idx="7">
                  <c:v>910782</c:v>
                </c:pt>
                <c:pt idx="8">
                  <c:v>1020667</c:v>
                </c:pt>
                <c:pt idx="9">
                  <c:v>981627.42925634002</c:v>
                </c:pt>
                <c:pt idx="10">
                  <c:v>998681.85735955997</c:v>
                </c:pt>
                <c:pt idx="11">
                  <c:v>1016657.0963205708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92-4015-A65E-010A5232E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950848"/>
        <c:axId val="85953152"/>
      </c:lineChart>
      <c:catAx>
        <c:axId val="85950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дата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953152"/>
        <c:crosses val="autoZero"/>
        <c:auto val="1"/>
        <c:lblAlgn val="ctr"/>
        <c:lblOffset val="100"/>
        <c:noMultiLvlLbl val="0"/>
      </c:catAx>
      <c:valAx>
        <c:axId val="85953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uk-UA"/>
                  <a:t>млн. грн.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85950848"/>
        <c:crosses val="autoZero"/>
        <c:crossBetween val="between"/>
      </c:valAx>
    </c:plotArea>
    <c:legend>
      <c:legendPos val="b"/>
      <c:overlay val="0"/>
      <c:spPr>
        <a:ln w="12700"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52A9-4C91-973C-8E84EBD67F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Лист11!$A$2:$A$36</c:f>
              <c:strCache>
                <c:ptCount val="35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CROATIA</c:v>
                </c:pt>
                <c:pt idx="4">
                  <c:v>CYPRUS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IRELAND</c:v>
                </c:pt>
                <c:pt idx="14">
                  <c:v>ITALY</c:v>
                </c:pt>
                <c:pt idx="15">
                  <c:v>LATVIA</c:v>
                </c:pt>
                <c:pt idx="16">
                  <c:v>LITHUANIA</c:v>
                </c:pt>
                <c:pt idx="17">
                  <c:v>LUXEMBOURG</c:v>
                </c:pt>
                <c:pt idx="18">
                  <c:v>MALTA</c:v>
                </c:pt>
                <c:pt idx="19">
                  <c:v>NETHERLANDS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SLOVAKIA</c:v>
                </c:pt>
                <c:pt idx="24">
                  <c:v>SLOVENIA</c:v>
                </c:pt>
                <c:pt idx="25">
                  <c:v>SPAIN</c:v>
                </c:pt>
                <c:pt idx="26">
                  <c:v>SWEDEN</c:v>
                </c:pt>
                <c:pt idx="27">
                  <c:v>UK</c:v>
                </c:pt>
                <c:pt idx="28">
                  <c:v>EURO AREA 19</c:v>
                </c:pt>
                <c:pt idx="29">
                  <c:v>EU 28</c:v>
                </c:pt>
                <c:pt idx="30">
                  <c:v>ICELAND</c:v>
                </c:pt>
                <c:pt idx="31">
                  <c:v>NORWAY</c:v>
                </c:pt>
                <c:pt idx="32">
                  <c:v>TURKEY</c:v>
                </c:pt>
                <c:pt idx="33">
                  <c:v>USA</c:v>
                </c:pt>
                <c:pt idx="34">
                  <c:v>Україна</c:v>
                </c:pt>
              </c:strCache>
            </c:strRef>
          </c:cat>
          <c:val>
            <c:numRef>
              <c:f>Лист11!$B$2:$B$36</c:f>
              <c:numCache>
                <c:formatCode>General</c:formatCode>
                <c:ptCount val="35"/>
                <c:pt idx="0">
                  <c:v>13427</c:v>
                </c:pt>
                <c:pt idx="1">
                  <c:v>24091</c:v>
                </c:pt>
                <c:pt idx="2">
                  <c:v>620</c:v>
                </c:pt>
                <c:pt idx="3">
                  <c:v>2017</c:v>
                </c:pt>
                <c:pt idx="4">
                  <c:v>16870</c:v>
                </c:pt>
                <c:pt idx="5">
                  <c:v>4036</c:v>
                </c:pt>
                <c:pt idx="6">
                  <c:v>53656</c:v>
                </c:pt>
                <c:pt idx="7">
                  <c:v>6231</c:v>
                </c:pt>
                <c:pt idx="8">
                  <c:v>21307</c:v>
                </c:pt>
                <c:pt idx="9">
                  <c:v>19214</c:v>
                </c:pt>
                <c:pt idx="10">
                  <c:v>19272</c:v>
                </c:pt>
                <c:pt idx="11">
                  <c:v>6893</c:v>
                </c:pt>
                <c:pt idx="12">
                  <c:v>1728</c:v>
                </c:pt>
                <c:pt idx="13">
                  <c:v>24548</c:v>
                </c:pt>
                <c:pt idx="14">
                  <c:v>7268</c:v>
                </c:pt>
                <c:pt idx="15">
                  <c:v>2729</c:v>
                </c:pt>
                <c:pt idx="16">
                  <c:v>2778</c:v>
                </c:pt>
                <c:pt idx="17">
                  <c:v>61324</c:v>
                </c:pt>
                <c:pt idx="18">
                  <c:v>11713</c:v>
                </c:pt>
                <c:pt idx="19">
                  <c:v>48989</c:v>
                </c:pt>
                <c:pt idx="20">
                  <c:v>2957</c:v>
                </c:pt>
                <c:pt idx="21">
                  <c:v>11169</c:v>
                </c:pt>
                <c:pt idx="22">
                  <c:v>804</c:v>
                </c:pt>
                <c:pt idx="23">
                  <c:v>5085</c:v>
                </c:pt>
                <c:pt idx="24">
                  <c:v>3359</c:v>
                </c:pt>
                <c:pt idx="25">
                  <c:v>14292</c:v>
                </c:pt>
                <c:pt idx="26">
                  <c:v>49388</c:v>
                </c:pt>
                <c:pt idx="27">
                  <c:v>29950</c:v>
                </c:pt>
                <c:pt idx="28">
                  <c:v>16714</c:v>
                </c:pt>
                <c:pt idx="29">
                  <c:v>16838</c:v>
                </c:pt>
                <c:pt idx="30">
                  <c:v>47726</c:v>
                </c:pt>
                <c:pt idx="31">
                  <c:v>68284</c:v>
                </c:pt>
                <c:pt idx="32">
                  <c:v>1280</c:v>
                </c:pt>
                <c:pt idx="33">
                  <c:v>39104</c:v>
                </c:pt>
                <c:pt idx="3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A9-4C91-973C-8E84EBD67F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465920"/>
        <c:axId val="86537728"/>
      </c:barChart>
      <c:catAx>
        <c:axId val="86465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537728"/>
        <c:crosses val="autoZero"/>
        <c:auto val="1"/>
        <c:lblAlgn val="ctr"/>
        <c:lblOffset val="100"/>
        <c:noMultiLvlLbl val="0"/>
      </c:catAx>
      <c:valAx>
        <c:axId val="865377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uk-UA"/>
                  <a:t>Євро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6465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D5B-4BC8-A788-99F609DC9AF8}"/>
              </c:ext>
            </c:extLst>
          </c:dPt>
          <c:cat>
            <c:strRef>
              <c:f>Лист8!$A$2:$A$38</c:f>
              <c:strCache>
                <c:ptCount val="37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CROATIA</c:v>
                </c:pt>
                <c:pt idx="4">
                  <c:v>CYPRUS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IRELAND</c:v>
                </c:pt>
                <c:pt idx="14">
                  <c:v>ITALY</c:v>
                </c:pt>
                <c:pt idx="15">
                  <c:v>LATVIA</c:v>
                </c:pt>
                <c:pt idx="16">
                  <c:v>LITHUANIA</c:v>
                </c:pt>
                <c:pt idx="17">
                  <c:v>LUXEMBOURG</c:v>
                </c:pt>
                <c:pt idx="18">
                  <c:v>MALTA</c:v>
                </c:pt>
                <c:pt idx="19">
                  <c:v>NETHERLANDS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SLOVAKIA</c:v>
                </c:pt>
                <c:pt idx="24">
                  <c:v>SLOVENIA</c:v>
                </c:pt>
                <c:pt idx="25">
                  <c:v>SPAIN</c:v>
                </c:pt>
                <c:pt idx="26">
                  <c:v>SWEDEN</c:v>
                </c:pt>
                <c:pt idx="27">
                  <c:v>UK</c:v>
                </c:pt>
                <c:pt idx="28">
                  <c:v>AUSTRALIA</c:v>
                </c:pt>
                <c:pt idx="29">
                  <c:v>BRAZIL</c:v>
                </c:pt>
                <c:pt idx="30">
                  <c:v>ICELAND</c:v>
                </c:pt>
                <c:pt idx="31">
                  <c:v>JAPAN</c:v>
                </c:pt>
                <c:pt idx="32">
                  <c:v>NORWAY</c:v>
                </c:pt>
                <c:pt idx="33">
                  <c:v>RUSSIA</c:v>
                </c:pt>
                <c:pt idx="34">
                  <c:v>TURKEY</c:v>
                </c:pt>
                <c:pt idx="35">
                  <c:v>USA</c:v>
                </c:pt>
                <c:pt idx="36">
                  <c:v>Україна</c:v>
                </c:pt>
              </c:strCache>
            </c:strRef>
          </c:cat>
          <c:val>
            <c:numRef>
              <c:f>Лист8!$B$2:$B$38</c:f>
              <c:numCache>
                <c:formatCode>General</c:formatCode>
                <c:ptCount val="37"/>
                <c:pt idx="0">
                  <c:v>1.92</c:v>
                </c:pt>
                <c:pt idx="1">
                  <c:v>2.11</c:v>
                </c:pt>
                <c:pt idx="2">
                  <c:v>6.16</c:v>
                </c:pt>
                <c:pt idx="3">
                  <c:v>4.78</c:v>
                </c:pt>
                <c:pt idx="4">
                  <c:v>3.03</c:v>
                </c:pt>
                <c:pt idx="5">
                  <c:v>2.2200000000000002</c:v>
                </c:pt>
                <c:pt idx="6">
                  <c:v>1.17</c:v>
                </c:pt>
                <c:pt idx="7">
                  <c:v>2.2799999999999998</c:v>
                </c:pt>
                <c:pt idx="8">
                  <c:v>1.1599999999999999</c:v>
                </c:pt>
                <c:pt idx="9">
                  <c:v>1.62</c:v>
                </c:pt>
                <c:pt idx="10">
                  <c:v>1.76</c:v>
                </c:pt>
                <c:pt idx="11">
                  <c:v>2.74</c:v>
                </c:pt>
                <c:pt idx="12">
                  <c:v>5.32</c:v>
                </c:pt>
                <c:pt idx="13">
                  <c:v>3.26</c:v>
                </c:pt>
                <c:pt idx="14">
                  <c:v>2.02</c:v>
                </c:pt>
                <c:pt idx="15">
                  <c:v>3.21</c:v>
                </c:pt>
                <c:pt idx="16">
                  <c:v>1.95</c:v>
                </c:pt>
                <c:pt idx="17">
                  <c:v>1.68</c:v>
                </c:pt>
                <c:pt idx="18">
                  <c:v>2.84</c:v>
                </c:pt>
                <c:pt idx="19">
                  <c:v>2.59</c:v>
                </c:pt>
                <c:pt idx="20">
                  <c:v>4.4000000000000004</c:v>
                </c:pt>
                <c:pt idx="21">
                  <c:v>1.9</c:v>
                </c:pt>
                <c:pt idx="22">
                  <c:v>3.46</c:v>
                </c:pt>
                <c:pt idx="23">
                  <c:v>2.0299999999999998</c:v>
                </c:pt>
                <c:pt idx="24">
                  <c:v>2.33</c:v>
                </c:pt>
                <c:pt idx="25">
                  <c:v>2.0099999999999998</c:v>
                </c:pt>
                <c:pt idx="26">
                  <c:v>1.76</c:v>
                </c:pt>
                <c:pt idx="27">
                  <c:v>2.34</c:v>
                </c:pt>
                <c:pt idx="28">
                  <c:v>5.42</c:v>
                </c:pt>
                <c:pt idx="29">
                  <c:v>10.8</c:v>
                </c:pt>
                <c:pt idx="30">
                  <c:v>3.87</c:v>
                </c:pt>
                <c:pt idx="31">
                  <c:v>1.06</c:v>
                </c:pt>
                <c:pt idx="32">
                  <c:v>2.42</c:v>
                </c:pt>
                <c:pt idx="33">
                  <c:v>12.48</c:v>
                </c:pt>
                <c:pt idx="34">
                  <c:v>11.43</c:v>
                </c:pt>
                <c:pt idx="35">
                  <c:v>3.65</c:v>
                </c:pt>
                <c:pt idx="36">
                  <c:v>17.2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B-4BC8-A788-99F609DC9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72992"/>
        <c:axId val="33974912"/>
      </c:barChart>
      <c:catAx>
        <c:axId val="33972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974912"/>
        <c:crosses val="autoZero"/>
        <c:auto val="1"/>
        <c:lblAlgn val="ctr"/>
        <c:lblOffset val="100"/>
        <c:noMultiLvlLbl val="0"/>
      </c:catAx>
      <c:valAx>
        <c:axId val="33974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72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Номінальна заробітна плата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numRef>
              <c:f>Лист1!$A$5:$A$12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Лист1!$B$5:$B$12</c:f>
              <c:numCache>
                <c:formatCode>0.00</c:formatCode>
                <c:ptCount val="8"/>
                <c:pt idx="0">
                  <c:v>117.6</c:v>
                </c:pt>
                <c:pt idx="1">
                  <c:v>117.7</c:v>
                </c:pt>
                <c:pt idx="2">
                  <c:v>114.8</c:v>
                </c:pt>
                <c:pt idx="3">
                  <c:v>107.9</c:v>
                </c:pt>
                <c:pt idx="4">
                  <c:v>106</c:v>
                </c:pt>
                <c:pt idx="5">
                  <c:v>120.5</c:v>
                </c:pt>
                <c:pt idx="6">
                  <c:v>123.6</c:v>
                </c:pt>
                <c:pt idx="7">
                  <c:v>137.1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EE-4901-8A6A-FE334B5C86F6}"/>
            </c:ext>
          </c:extLst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Реальна заробітна плата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numRef>
              <c:f>Лист1!$A$5:$A$12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Лист1!$C$5:$C$12</c:f>
              <c:numCache>
                <c:formatCode>0.00</c:formatCode>
                <c:ptCount val="8"/>
                <c:pt idx="0">
                  <c:v>110.2</c:v>
                </c:pt>
                <c:pt idx="1">
                  <c:v>108.7</c:v>
                </c:pt>
                <c:pt idx="2">
                  <c:v>114.4</c:v>
                </c:pt>
                <c:pt idx="3">
                  <c:v>108.2</c:v>
                </c:pt>
                <c:pt idx="4">
                  <c:v>93.5</c:v>
                </c:pt>
                <c:pt idx="5">
                  <c:v>79.8</c:v>
                </c:pt>
                <c:pt idx="6">
                  <c:v>109</c:v>
                </c:pt>
                <c:pt idx="7">
                  <c:v>119.7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EE-4901-8A6A-FE334B5C8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54816"/>
        <c:axId val="97965952"/>
      </c:lineChart>
      <c:catAx>
        <c:axId val="97954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Рік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965952"/>
        <c:crosses val="autoZero"/>
        <c:auto val="1"/>
        <c:lblAlgn val="ctr"/>
        <c:lblOffset val="100"/>
        <c:noMultiLvlLbl val="0"/>
      </c:catAx>
      <c:valAx>
        <c:axId val="97965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crossAx val="97954816"/>
        <c:crosses val="autoZero"/>
        <c:crossBetween val="between"/>
      </c:valAx>
    </c:plotArea>
    <c:legend>
      <c:legendPos val="r"/>
      <c:overlay val="0"/>
      <c:spPr>
        <a:ln w="12700"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Лист1!$C$18</c:f>
              <c:strCache>
                <c:ptCount val="1"/>
                <c:pt idx="0">
                  <c:v>Іпотечні кредити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Лист1!$B$19:$B$27</c:f>
              <c:strCache>
                <c:ptCount val="9"/>
                <c:pt idx="0">
                  <c:v>01.01.10 р.</c:v>
                </c:pt>
                <c:pt idx="1">
                  <c:v>01.01.11 р.</c:v>
                </c:pt>
                <c:pt idx="2">
                  <c:v>01.01.12 р.</c:v>
                </c:pt>
                <c:pt idx="3">
                  <c:v>01.01.13 р.</c:v>
                </c:pt>
                <c:pt idx="4">
                  <c:v>01.01.14 р.</c:v>
                </c:pt>
                <c:pt idx="5">
                  <c:v>01.01.15 р.</c:v>
                </c:pt>
                <c:pt idx="6">
                  <c:v>01.01.16 р.</c:v>
                </c:pt>
                <c:pt idx="7">
                  <c:v>01.01.17 р.</c:v>
                </c:pt>
                <c:pt idx="8">
                  <c:v>01.01.18 р.</c:v>
                </c:pt>
              </c:strCache>
            </c:strRef>
          </c:cat>
          <c:val>
            <c:numRef>
              <c:f>Лист1!$C$19:$C$27</c:f>
              <c:numCache>
                <c:formatCode>General</c:formatCode>
                <c:ptCount val="9"/>
                <c:pt idx="0">
                  <c:v>430</c:v>
                </c:pt>
                <c:pt idx="1">
                  <c:v>345</c:v>
                </c:pt>
                <c:pt idx="2">
                  <c:v>430</c:v>
                </c:pt>
                <c:pt idx="3">
                  <c:v>607.4</c:v>
                </c:pt>
                <c:pt idx="4">
                  <c:v>393.8</c:v>
                </c:pt>
                <c:pt idx="5">
                  <c:v>348.9</c:v>
                </c:pt>
                <c:pt idx="6">
                  <c:v>356</c:v>
                </c:pt>
                <c:pt idx="7">
                  <c:v>371.8</c:v>
                </c:pt>
                <c:pt idx="8">
                  <c:v>410.4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83-4B06-ADE8-3BF161256CDE}"/>
            </c:ext>
          </c:extLst>
        </c:ser>
        <c:ser>
          <c:idx val="1"/>
          <c:order val="1"/>
          <c:tx>
            <c:strRef>
              <c:f>Лист1!$D$18</c:f>
              <c:strCache>
                <c:ptCount val="1"/>
                <c:pt idx="0">
                  <c:v>Кредити, всього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Лист1!$B$19:$B$27</c:f>
              <c:strCache>
                <c:ptCount val="9"/>
                <c:pt idx="0">
                  <c:v>01.01.10 р.</c:v>
                </c:pt>
                <c:pt idx="1">
                  <c:v>01.01.11 р.</c:v>
                </c:pt>
                <c:pt idx="2">
                  <c:v>01.01.12 р.</c:v>
                </c:pt>
                <c:pt idx="3">
                  <c:v>01.01.13 р.</c:v>
                </c:pt>
                <c:pt idx="4">
                  <c:v>01.01.14 р.</c:v>
                </c:pt>
                <c:pt idx="5">
                  <c:v>01.01.15 р.</c:v>
                </c:pt>
                <c:pt idx="6">
                  <c:v>01.01.16 р.</c:v>
                </c:pt>
                <c:pt idx="7">
                  <c:v>01.01.17 р.</c:v>
                </c:pt>
                <c:pt idx="8">
                  <c:v>01.01.18 р.</c:v>
                </c:pt>
              </c:strCache>
            </c:strRef>
          </c:cat>
          <c:val>
            <c:numRef>
              <c:f>Лист1!$D$19:$D$27</c:f>
              <c:numCache>
                <c:formatCode>General</c:formatCode>
                <c:ptCount val="9"/>
                <c:pt idx="0">
                  <c:v>3909.1</c:v>
                </c:pt>
                <c:pt idx="1">
                  <c:v>3349.5</c:v>
                </c:pt>
                <c:pt idx="2">
                  <c:v>2319</c:v>
                </c:pt>
                <c:pt idx="3">
                  <c:v>2531</c:v>
                </c:pt>
                <c:pt idx="4">
                  <c:v>2349.1</c:v>
                </c:pt>
                <c:pt idx="5">
                  <c:v>1994.4</c:v>
                </c:pt>
                <c:pt idx="6">
                  <c:v>1792.7</c:v>
                </c:pt>
                <c:pt idx="7">
                  <c:v>1799.5</c:v>
                </c:pt>
                <c:pt idx="8">
                  <c:v>1902.3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83-4B06-ADE8-3BF161256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213056"/>
        <c:axId val="117597312"/>
      </c:lineChart>
      <c:catAx>
        <c:axId val="117213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Дата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7597312"/>
        <c:crosses val="autoZero"/>
        <c:auto val="1"/>
        <c:lblAlgn val="ctr"/>
        <c:lblOffset val="100"/>
        <c:noMultiLvlLbl val="0"/>
      </c:catAx>
      <c:valAx>
        <c:axId val="117597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uk-UA"/>
                  <a:t>Млн. грн.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7213056"/>
        <c:crosses val="autoZero"/>
        <c:crossBetween val="between"/>
      </c:valAx>
    </c:plotArea>
    <c:legend>
      <c:legendPos val="r"/>
      <c:layout/>
      <c:overlay val="0"/>
      <c:spPr>
        <a:ln w="12700"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Іпотечні кредити, надані нефінансовим корпораціям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cat>
            <c:strRef>
              <c:f>Лист2!$A$2:$A$13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Лист2!$B$2:$B$13</c:f>
              <c:numCache>
                <c:formatCode>#,##0</c:formatCode>
                <c:ptCount val="12"/>
                <c:pt idx="0">
                  <c:v>10507</c:v>
                </c:pt>
                <c:pt idx="1">
                  <c:v>49095</c:v>
                </c:pt>
                <c:pt idx="2">
                  <c:v>79193</c:v>
                </c:pt>
                <c:pt idx="3">
                  <c:v>75648</c:v>
                </c:pt>
                <c:pt idx="4">
                  <c:v>74508</c:v>
                </c:pt>
                <c:pt idx="5">
                  <c:v>74390</c:v>
                </c:pt>
                <c:pt idx="6">
                  <c:v>112061</c:v>
                </c:pt>
                <c:pt idx="7">
                  <c:v>110708</c:v>
                </c:pt>
                <c:pt idx="8">
                  <c:v>121996</c:v>
                </c:pt>
                <c:pt idx="9" formatCode="#,##0;\–#,##0;&quot;–&quot;">
                  <c:v>101840.26929711</c:v>
                </c:pt>
                <c:pt idx="10" formatCode="#,##0;\–#,##0;&quot;–&quot;">
                  <c:v>145679.28602085999</c:v>
                </c:pt>
                <c:pt idx="11" formatCode="#,##0;\–#,##0;&quot;–&quot;">
                  <c:v>113373.74667638999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B2-4F8C-B548-A93427BEA669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Іпотечні кредити, надані домашнім господарствам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cat>
            <c:strRef>
              <c:f>Лист2!$A$2:$A$13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Лист2!$C$2:$C$13</c:f>
              <c:numCache>
                <c:formatCode>#,##0</c:formatCode>
                <c:ptCount val="12"/>
                <c:pt idx="0">
                  <c:v>20523</c:v>
                </c:pt>
                <c:pt idx="1">
                  <c:v>73084</c:v>
                </c:pt>
                <c:pt idx="2">
                  <c:v>143416</c:v>
                </c:pt>
                <c:pt idx="3">
                  <c:v>132757</c:v>
                </c:pt>
                <c:pt idx="4">
                  <c:v>110725</c:v>
                </c:pt>
                <c:pt idx="5">
                  <c:v>97431</c:v>
                </c:pt>
                <c:pt idx="6">
                  <c:v>63158</c:v>
                </c:pt>
                <c:pt idx="7">
                  <c:v>56270</c:v>
                </c:pt>
                <c:pt idx="8">
                  <c:v>72156</c:v>
                </c:pt>
                <c:pt idx="9" formatCode="#,##0;\–#,##0;&quot;–&quot;">
                  <c:v>60215.301664589999</c:v>
                </c:pt>
                <c:pt idx="10" formatCode="#,##0;\–#,##0;&quot;–&quot;">
                  <c:v>60265.34339781</c:v>
                </c:pt>
                <c:pt idx="11" formatCode="#,##0;\–#,##0;&quot;–&quot;">
                  <c:v>38600.928582699991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B2-4F8C-B548-A93427BEA6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87776"/>
        <c:axId val="34402688"/>
      </c:lineChart>
      <c:catAx>
        <c:axId val="7387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Дата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02688"/>
        <c:crosses val="autoZero"/>
        <c:auto val="1"/>
        <c:lblAlgn val="ctr"/>
        <c:lblOffset val="100"/>
        <c:noMultiLvlLbl val="0"/>
      </c:catAx>
      <c:valAx>
        <c:axId val="344026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uk-UA"/>
                  <a:t>Млн грн.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7387776"/>
        <c:crosses val="autoZero"/>
        <c:crossBetween val="between"/>
      </c:valAx>
    </c:plotArea>
    <c:legend>
      <c:legendPos val="b"/>
      <c:overlay val="0"/>
      <c:spPr>
        <a:ln w="12700"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Іпотечні кредити, надані нефінансовим корпораціям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Лист2!$B$2:$B$13</c:f>
              <c:numCache>
                <c:formatCode>#,##0</c:formatCode>
                <c:ptCount val="12"/>
                <c:pt idx="0">
                  <c:v>10507</c:v>
                </c:pt>
                <c:pt idx="1">
                  <c:v>49095</c:v>
                </c:pt>
                <c:pt idx="2">
                  <c:v>79193</c:v>
                </c:pt>
                <c:pt idx="3">
                  <c:v>75648</c:v>
                </c:pt>
                <c:pt idx="4">
                  <c:v>74508</c:v>
                </c:pt>
                <c:pt idx="5">
                  <c:v>74390</c:v>
                </c:pt>
                <c:pt idx="6">
                  <c:v>112061</c:v>
                </c:pt>
                <c:pt idx="7">
                  <c:v>110708</c:v>
                </c:pt>
                <c:pt idx="8">
                  <c:v>121996</c:v>
                </c:pt>
                <c:pt idx="9" formatCode="#,##0;\–#,##0;&quot;–&quot;">
                  <c:v>101840.26929711</c:v>
                </c:pt>
                <c:pt idx="10" formatCode="#,##0;\–#,##0;&quot;–&quot;">
                  <c:v>145679.28602085999</c:v>
                </c:pt>
                <c:pt idx="11" formatCode="#,##0;\–#,##0;&quot;–&quot;">
                  <c:v>113373.74667638999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8-4045-B002-0542142F10B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Іпотечні кредити, надані домашнім господарствам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Лист2!$C$2:$C$13</c:f>
              <c:numCache>
                <c:formatCode>#,##0</c:formatCode>
                <c:ptCount val="12"/>
                <c:pt idx="0">
                  <c:v>20523</c:v>
                </c:pt>
                <c:pt idx="1">
                  <c:v>73084</c:v>
                </c:pt>
                <c:pt idx="2">
                  <c:v>143416</c:v>
                </c:pt>
                <c:pt idx="3">
                  <c:v>132757</c:v>
                </c:pt>
                <c:pt idx="4">
                  <c:v>110725</c:v>
                </c:pt>
                <c:pt idx="5">
                  <c:v>97431</c:v>
                </c:pt>
                <c:pt idx="6">
                  <c:v>63158</c:v>
                </c:pt>
                <c:pt idx="7">
                  <c:v>56270</c:v>
                </c:pt>
                <c:pt idx="8">
                  <c:v>72156</c:v>
                </c:pt>
                <c:pt idx="9" formatCode="#,##0;\–#,##0;&quot;–&quot;">
                  <c:v>60215.301664589999</c:v>
                </c:pt>
                <c:pt idx="10" formatCode="#,##0;\–#,##0;&quot;–&quot;">
                  <c:v>60265.34339781</c:v>
                </c:pt>
                <c:pt idx="11" formatCode="#,##0;\–#,##0;&quot;–&quot;">
                  <c:v>38600.928582699991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88-4045-B002-0542142F1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597824"/>
        <c:axId val="65600512"/>
      </c:barChart>
      <c:catAx>
        <c:axId val="65597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600512"/>
        <c:crosses val="autoZero"/>
        <c:auto val="1"/>
        <c:lblAlgn val="ctr"/>
        <c:lblOffset val="100"/>
        <c:noMultiLvlLbl val="0"/>
      </c:catAx>
      <c:valAx>
        <c:axId val="65600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55978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Лист3!$C$2</c:f>
              <c:strCache>
                <c:ptCount val="1"/>
                <c:pt idx="0">
                  <c:v>до 1 року</c:v>
                </c:pt>
              </c:strCache>
            </c:strRef>
          </c:tx>
          <c:invertIfNegative val="0"/>
          <c:cat>
            <c:strRef>
              <c:f>Лист3!$B$3:$B$14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Лист3!$C$3:$C$14</c:f>
              <c:numCache>
                <c:formatCode>#,##0</c:formatCode>
                <c:ptCount val="12"/>
                <c:pt idx="0" formatCode="General">
                  <c:v>852</c:v>
                </c:pt>
                <c:pt idx="1">
                  <c:v>11911</c:v>
                </c:pt>
                <c:pt idx="2">
                  <c:v>21217</c:v>
                </c:pt>
                <c:pt idx="3">
                  <c:v>20407</c:v>
                </c:pt>
                <c:pt idx="4">
                  <c:v>24459</c:v>
                </c:pt>
                <c:pt idx="5">
                  <c:v>19859</c:v>
                </c:pt>
                <c:pt idx="6">
                  <c:v>31528</c:v>
                </c:pt>
                <c:pt idx="7">
                  <c:v>34834</c:v>
                </c:pt>
                <c:pt idx="8">
                  <c:v>47046</c:v>
                </c:pt>
                <c:pt idx="9" formatCode="#,##0;\–#,##0;&quot;–&quot;">
                  <c:v>52586.749832560003</c:v>
                </c:pt>
                <c:pt idx="10" formatCode="#,##0;\–#,##0;&quot;–&quot;">
                  <c:v>59641.969686379998</c:v>
                </c:pt>
                <c:pt idx="11" formatCode="#,##0;\–#,##0;&quot;–&quot;">
                  <c:v>37780.630521139996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C4-4246-86E3-EF474109077F}"/>
            </c:ext>
          </c:extLst>
        </c:ser>
        <c:ser>
          <c:idx val="1"/>
          <c:order val="1"/>
          <c:tx>
            <c:strRef>
              <c:f>Лист3!$D$2</c:f>
              <c:strCache>
                <c:ptCount val="1"/>
                <c:pt idx="0">
                  <c:v>від 1 до 5 років</c:v>
                </c:pt>
              </c:strCache>
            </c:strRef>
          </c:tx>
          <c:invertIfNegative val="0"/>
          <c:cat>
            <c:strRef>
              <c:f>Лист3!$B$3:$B$14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Лист3!$D$3:$D$14</c:f>
              <c:numCache>
                <c:formatCode>#,##0</c:formatCode>
                <c:ptCount val="12"/>
                <c:pt idx="0">
                  <c:v>9655</c:v>
                </c:pt>
                <c:pt idx="1">
                  <c:v>27902</c:v>
                </c:pt>
                <c:pt idx="2">
                  <c:v>40784</c:v>
                </c:pt>
                <c:pt idx="3">
                  <c:v>37112</c:v>
                </c:pt>
                <c:pt idx="4">
                  <c:v>32690</c:v>
                </c:pt>
                <c:pt idx="5">
                  <c:v>35508</c:v>
                </c:pt>
                <c:pt idx="6">
                  <c:v>53269</c:v>
                </c:pt>
                <c:pt idx="7">
                  <c:v>47303</c:v>
                </c:pt>
                <c:pt idx="8">
                  <c:v>49007</c:v>
                </c:pt>
                <c:pt idx="9" formatCode="#,##0;\–#,##0;&quot;–&quot;">
                  <c:v>30527.788185419999</c:v>
                </c:pt>
                <c:pt idx="10" formatCode="#,##0;\–#,##0;&quot;–&quot;">
                  <c:v>36394.384030779998</c:v>
                </c:pt>
                <c:pt idx="11" formatCode="#,##0;\–#,##0;&quot;–&quot;">
                  <c:v>31438.866047669992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C4-4246-86E3-EF474109077F}"/>
            </c:ext>
          </c:extLst>
        </c:ser>
        <c:ser>
          <c:idx val="2"/>
          <c:order val="2"/>
          <c:tx>
            <c:strRef>
              <c:f>Лист3!$E$2</c:f>
              <c:strCache>
                <c:ptCount val="1"/>
                <c:pt idx="0">
                  <c:v>більше 5 років</c:v>
                </c:pt>
              </c:strCache>
            </c:strRef>
          </c:tx>
          <c:invertIfNegative val="0"/>
          <c:cat>
            <c:strRef>
              <c:f>Лист3!$B$3:$B$14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Лист3!$E$3:$E$14</c:f>
              <c:numCache>
                <c:formatCode>#,##0</c:formatCode>
                <c:ptCount val="12"/>
                <c:pt idx="0" formatCode="General">
                  <c:v>0</c:v>
                </c:pt>
                <c:pt idx="1">
                  <c:v>9282</c:v>
                </c:pt>
                <c:pt idx="2">
                  <c:v>17193</c:v>
                </c:pt>
                <c:pt idx="3">
                  <c:v>18130</c:v>
                </c:pt>
                <c:pt idx="4">
                  <c:v>17359</c:v>
                </c:pt>
                <c:pt idx="5">
                  <c:v>19023</c:v>
                </c:pt>
                <c:pt idx="6">
                  <c:v>27264</c:v>
                </c:pt>
                <c:pt idx="7">
                  <c:v>28572</c:v>
                </c:pt>
                <c:pt idx="8">
                  <c:v>25943</c:v>
                </c:pt>
                <c:pt idx="9" formatCode="#,##0;\–#,##0;&quot;–&quot;">
                  <c:v>18745.731279129999</c:v>
                </c:pt>
                <c:pt idx="10" formatCode="#,##0;\–#,##0;&quot;–&quot;">
                  <c:v>49642.932303699999</c:v>
                </c:pt>
                <c:pt idx="11" formatCode="#,##0;\–#,##0;&quot;–&quot;">
                  <c:v>44154.250107579996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C4-4246-86E3-EF4741090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888000"/>
        <c:axId val="83900672"/>
      </c:barChart>
      <c:catAx>
        <c:axId val="83888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3900672"/>
        <c:crosses val="autoZero"/>
        <c:auto val="1"/>
        <c:lblAlgn val="ctr"/>
        <c:lblOffset val="100"/>
        <c:noMultiLvlLbl val="0"/>
      </c:catAx>
      <c:valAx>
        <c:axId val="83900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3888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Лист4!$B$3</c:f>
              <c:strCache>
                <c:ptCount val="1"/>
                <c:pt idx="0">
                  <c:v>до 1 року</c:v>
                </c:pt>
              </c:strCache>
            </c:strRef>
          </c:tx>
          <c:invertIfNegative val="0"/>
          <c:cat>
            <c:strRef>
              <c:f>Лист4!$A$4:$A$15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Лист4!$B$4:$B$15</c:f>
              <c:numCache>
                <c:formatCode>#,##0</c:formatCode>
                <c:ptCount val="12"/>
                <c:pt idx="0" formatCode="General">
                  <c:v>317</c:v>
                </c:pt>
                <c:pt idx="1">
                  <c:v>1490</c:v>
                </c:pt>
                <c:pt idx="2">
                  <c:v>3360</c:v>
                </c:pt>
                <c:pt idx="3">
                  <c:v>3421</c:v>
                </c:pt>
                <c:pt idx="4">
                  <c:v>3278</c:v>
                </c:pt>
                <c:pt idx="5">
                  <c:v>4676</c:v>
                </c:pt>
                <c:pt idx="6">
                  <c:v>2910</c:v>
                </c:pt>
                <c:pt idx="7">
                  <c:v>2564</c:v>
                </c:pt>
                <c:pt idx="8">
                  <c:v>3806</c:v>
                </c:pt>
                <c:pt idx="9" formatCode="#,##0;\–#,##0;&quot;–&quot;">
                  <c:v>3545.7645007100004</c:v>
                </c:pt>
                <c:pt idx="10" formatCode="#,##0;\–#,##0;&quot;–&quot;">
                  <c:v>3212.3908804799994</c:v>
                </c:pt>
                <c:pt idx="11" formatCode="#,##0;\–#,##0;&quot;–&quot;">
                  <c:v>1659.2341033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F1-4386-92C8-D9E6F7516D1A}"/>
            </c:ext>
          </c:extLst>
        </c:ser>
        <c:ser>
          <c:idx val="1"/>
          <c:order val="1"/>
          <c:tx>
            <c:strRef>
              <c:f>Лист4!$C$3</c:f>
              <c:strCache>
                <c:ptCount val="1"/>
                <c:pt idx="0">
                  <c:v>від 1 до 5 років</c:v>
                </c:pt>
              </c:strCache>
            </c:strRef>
          </c:tx>
          <c:invertIfNegative val="0"/>
          <c:cat>
            <c:strRef>
              <c:f>Лист4!$A$4:$A$15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Лист4!$C$4:$C$15</c:f>
              <c:numCache>
                <c:formatCode>#,##0</c:formatCode>
                <c:ptCount val="12"/>
                <c:pt idx="0">
                  <c:v>20206</c:v>
                </c:pt>
                <c:pt idx="1">
                  <c:v>12103</c:v>
                </c:pt>
                <c:pt idx="2">
                  <c:v>17391</c:v>
                </c:pt>
                <c:pt idx="3">
                  <c:v>14005</c:v>
                </c:pt>
                <c:pt idx="4">
                  <c:v>9828</c:v>
                </c:pt>
                <c:pt idx="5">
                  <c:v>9445</c:v>
                </c:pt>
                <c:pt idx="6">
                  <c:v>8269</c:v>
                </c:pt>
                <c:pt idx="7">
                  <c:v>6095</c:v>
                </c:pt>
                <c:pt idx="8">
                  <c:v>6428</c:v>
                </c:pt>
                <c:pt idx="9" formatCode="#,##0;\–#,##0;&quot;–&quot;">
                  <c:v>4502.0468353899987</c:v>
                </c:pt>
                <c:pt idx="10" formatCode="#,##0;\–#,##0;&quot;–&quot;">
                  <c:v>4373.5407508499993</c:v>
                </c:pt>
                <c:pt idx="11" formatCode="#,##0;\–#,##0;&quot;–&quot;">
                  <c:v>2611.3015371500005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F1-4386-92C8-D9E6F7516D1A}"/>
            </c:ext>
          </c:extLst>
        </c:ser>
        <c:ser>
          <c:idx val="2"/>
          <c:order val="2"/>
          <c:tx>
            <c:strRef>
              <c:f>Лист4!$D$3</c:f>
              <c:strCache>
                <c:ptCount val="1"/>
                <c:pt idx="0">
                  <c:v>більше 5 років</c:v>
                </c:pt>
              </c:strCache>
            </c:strRef>
          </c:tx>
          <c:invertIfNegative val="0"/>
          <c:cat>
            <c:strRef>
              <c:f>Лист4!$A$4:$A$15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Лист4!$D$4:$D$15</c:f>
              <c:numCache>
                <c:formatCode>#,##0</c:formatCode>
                <c:ptCount val="12"/>
                <c:pt idx="0" formatCode="General">
                  <c:v>0</c:v>
                </c:pt>
                <c:pt idx="1">
                  <c:v>59491</c:v>
                </c:pt>
                <c:pt idx="2">
                  <c:v>122666</c:v>
                </c:pt>
                <c:pt idx="3">
                  <c:v>115332</c:v>
                </c:pt>
                <c:pt idx="4">
                  <c:v>97618</c:v>
                </c:pt>
                <c:pt idx="5">
                  <c:v>83309</c:v>
                </c:pt>
                <c:pt idx="6">
                  <c:v>51980</c:v>
                </c:pt>
                <c:pt idx="7">
                  <c:v>47611</c:v>
                </c:pt>
                <c:pt idx="8">
                  <c:v>61922</c:v>
                </c:pt>
                <c:pt idx="9" formatCode="#,##0;\–#,##0;&quot;–&quot;">
                  <c:v>52167.490328489999</c:v>
                </c:pt>
                <c:pt idx="10" formatCode="#,##0;\–#,##0;&quot;–&quot;">
                  <c:v>52679.41176648</c:v>
                </c:pt>
                <c:pt idx="11" formatCode="#,##0;\–#,##0;&quot;–&quot;">
                  <c:v>34330.392942249993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F1-4386-92C8-D9E6F7516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070016"/>
        <c:axId val="86072704"/>
      </c:barChart>
      <c:catAx>
        <c:axId val="8607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072704"/>
        <c:crosses val="autoZero"/>
        <c:auto val="1"/>
        <c:lblAlgn val="ctr"/>
        <c:lblOffset val="100"/>
        <c:noMultiLvlLbl val="0"/>
      </c:catAx>
      <c:valAx>
        <c:axId val="86072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070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Лист6!$B$3</c:f>
              <c:strCache>
                <c:ptCount val="1"/>
                <c:pt idx="0">
                  <c:v>гривня</c:v>
                </c:pt>
              </c:strCache>
            </c:strRef>
          </c:tx>
          <c:invertIfNegative val="0"/>
          <c:cat>
            <c:strRef>
              <c:f>Лист6!$A$4:$A$15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Лист6!$B$4:$B$15</c:f>
              <c:numCache>
                <c:formatCode>#,##0</c:formatCode>
                <c:ptCount val="12"/>
                <c:pt idx="0">
                  <c:v>4081</c:v>
                </c:pt>
                <c:pt idx="1">
                  <c:v>26649</c:v>
                </c:pt>
                <c:pt idx="2">
                  <c:v>36172</c:v>
                </c:pt>
                <c:pt idx="3">
                  <c:v>41345</c:v>
                </c:pt>
                <c:pt idx="4">
                  <c:v>41191</c:v>
                </c:pt>
                <c:pt idx="5">
                  <c:v>45199</c:v>
                </c:pt>
                <c:pt idx="6">
                  <c:v>63152</c:v>
                </c:pt>
                <c:pt idx="7">
                  <c:v>60100</c:v>
                </c:pt>
                <c:pt idx="8">
                  <c:v>65559</c:v>
                </c:pt>
                <c:pt idx="9" formatCode="#,##0;\–#,##0;&quot;–&quot;">
                  <c:v>45145.430852010002</c:v>
                </c:pt>
                <c:pt idx="10" formatCode="#,##0;\–#,##0;&quot;–&quot;">
                  <c:v>69408.802056300003</c:v>
                </c:pt>
                <c:pt idx="11" formatCode="#,##0;\–#,##0;&quot;–&quot;">
                  <c:v>58974.506738789998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DD-403F-8C4B-4B86CEB4AB76}"/>
            </c:ext>
          </c:extLst>
        </c:ser>
        <c:ser>
          <c:idx val="1"/>
          <c:order val="1"/>
          <c:tx>
            <c:strRef>
              <c:f>Лист6!$C$3</c:f>
              <c:strCache>
                <c:ptCount val="1"/>
                <c:pt idx="0">
                  <c:v>долар США</c:v>
                </c:pt>
              </c:strCache>
            </c:strRef>
          </c:tx>
          <c:invertIfNegative val="0"/>
          <c:cat>
            <c:strRef>
              <c:f>Лист6!$A$4:$A$15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Лист6!$C$4:$C$15</c:f>
              <c:numCache>
                <c:formatCode>#,##0</c:formatCode>
                <c:ptCount val="12"/>
                <c:pt idx="0">
                  <c:v>5359</c:v>
                </c:pt>
                <c:pt idx="1">
                  <c:v>19608</c:v>
                </c:pt>
                <c:pt idx="2">
                  <c:v>38339</c:v>
                </c:pt>
                <c:pt idx="3">
                  <c:v>30392</c:v>
                </c:pt>
                <c:pt idx="4">
                  <c:v>29762</c:v>
                </c:pt>
                <c:pt idx="5">
                  <c:v>24625</c:v>
                </c:pt>
                <c:pt idx="6">
                  <c:v>42184</c:v>
                </c:pt>
                <c:pt idx="7">
                  <c:v>42973</c:v>
                </c:pt>
                <c:pt idx="8">
                  <c:v>50786</c:v>
                </c:pt>
                <c:pt idx="9" formatCode="#,##0;\–#,##0;&quot;–&quot;">
                  <c:v>53394.789126100004</c:v>
                </c:pt>
                <c:pt idx="10" formatCode="#,##0;\–#,##0;&quot;–&quot;">
                  <c:v>67229.677052359999</c:v>
                </c:pt>
                <c:pt idx="11" formatCode="#,##0;\–#,##0;&quot;–&quot;">
                  <c:v>44741.151399460003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DD-403F-8C4B-4B86CEB4AB76}"/>
            </c:ext>
          </c:extLst>
        </c:ser>
        <c:ser>
          <c:idx val="2"/>
          <c:order val="2"/>
          <c:tx>
            <c:strRef>
              <c:f>Лист6!$D$3</c:f>
              <c:strCache>
                <c:ptCount val="1"/>
                <c:pt idx="0">
                  <c:v>євро</c:v>
                </c:pt>
              </c:strCache>
            </c:strRef>
          </c:tx>
          <c:invertIfNegative val="0"/>
          <c:cat>
            <c:strRef>
              <c:f>Лист6!$A$4:$A$15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Лист6!$D$4:$D$15</c:f>
              <c:numCache>
                <c:formatCode>#,##0</c:formatCode>
                <c:ptCount val="12"/>
                <c:pt idx="0" formatCode="General">
                  <c:v>966</c:v>
                </c:pt>
                <c:pt idx="1">
                  <c:v>2241</c:v>
                </c:pt>
                <c:pt idx="2">
                  <c:v>3961</c:v>
                </c:pt>
                <c:pt idx="3">
                  <c:v>3234</c:v>
                </c:pt>
                <c:pt idx="4">
                  <c:v>2978</c:v>
                </c:pt>
                <c:pt idx="5">
                  <c:v>3965</c:v>
                </c:pt>
                <c:pt idx="6">
                  <c:v>5963</c:v>
                </c:pt>
                <c:pt idx="7">
                  <c:v>6704</c:v>
                </c:pt>
                <c:pt idx="8">
                  <c:v>5165</c:v>
                </c:pt>
                <c:pt idx="9" formatCode="#,##0;\–#,##0;&quot;–&quot;">
                  <c:v>3164.6923173300002</c:v>
                </c:pt>
                <c:pt idx="10" formatCode="#,##0;\–#,##0;&quot;–&quot;">
                  <c:v>8429.9062878599998</c:v>
                </c:pt>
                <c:pt idx="11" formatCode="#,##0;\–#,##0;&quot;–&quot;">
                  <c:v>9538.8662891099993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DD-403F-8C4B-4B86CEB4AB76}"/>
            </c:ext>
          </c:extLst>
        </c:ser>
        <c:ser>
          <c:idx val="3"/>
          <c:order val="3"/>
          <c:tx>
            <c:strRef>
              <c:f>Лист6!$E$3</c:f>
              <c:strCache>
                <c:ptCount val="1"/>
                <c:pt idx="0">
                  <c:v>російський рубль</c:v>
                </c:pt>
              </c:strCache>
            </c:strRef>
          </c:tx>
          <c:invertIfNegative val="0"/>
          <c:cat>
            <c:strRef>
              <c:f>Лист6!$A$4:$A$15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Лист6!$E$4:$E$15</c:f>
              <c:numCache>
                <c:formatCode>General</c:formatCode>
                <c:ptCount val="12"/>
                <c:pt idx="0">
                  <c:v>34</c:v>
                </c:pt>
                <c:pt idx="1">
                  <c:v>39</c:v>
                </c:pt>
                <c:pt idx="2">
                  <c:v>31</c:v>
                </c:pt>
                <c:pt idx="3">
                  <c:v>26</c:v>
                </c:pt>
                <c:pt idx="4">
                  <c:v>79</c:v>
                </c:pt>
                <c:pt idx="5">
                  <c:v>410</c:v>
                </c:pt>
                <c:pt idx="6">
                  <c:v>659</c:v>
                </c:pt>
                <c:pt idx="7">
                  <c:v>568</c:v>
                </c:pt>
                <c:pt idx="8">
                  <c:v>267</c:v>
                </c:pt>
                <c:pt idx="9" formatCode="#,##0;\–#,##0;&quot;–&quot;">
                  <c:v>32.339581109999997</c:v>
                </c:pt>
                <c:pt idx="10" formatCode="#,##0;\–#,##0;&quot;–&quot;">
                  <c:v>450.38927752999996</c:v>
                </c:pt>
                <c:pt idx="11" formatCode="#,##0;\–#,##0;&quot;–&quot;">
                  <c:v>88.144245150000003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DD-403F-8C4B-4B86CEB4AB76}"/>
            </c:ext>
          </c:extLst>
        </c:ser>
        <c:ser>
          <c:idx val="4"/>
          <c:order val="4"/>
          <c:tx>
            <c:strRef>
              <c:f>Лист6!$F$3</c:f>
              <c:strCache>
                <c:ptCount val="1"/>
                <c:pt idx="0">
                  <c:v>інші валюти</c:v>
                </c:pt>
              </c:strCache>
            </c:strRef>
          </c:tx>
          <c:invertIfNegative val="0"/>
          <c:cat>
            <c:strRef>
              <c:f>Лист6!$A$4:$A$15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Лист6!$F$4:$F$15</c:f>
              <c:numCache>
                <c:formatCode>General</c:formatCode>
                <c:ptCount val="12"/>
                <c:pt idx="0">
                  <c:v>67</c:v>
                </c:pt>
                <c:pt idx="1">
                  <c:v>559</c:v>
                </c:pt>
                <c:pt idx="2">
                  <c:v>690</c:v>
                </c:pt>
                <c:pt idx="3">
                  <c:v>652</c:v>
                </c:pt>
                <c:pt idx="4">
                  <c:v>499</c:v>
                </c:pt>
                <c:pt idx="5">
                  <c:v>191</c:v>
                </c:pt>
                <c:pt idx="6">
                  <c:v>102</c:v>
                </c:pt>
                <c:pt idx="7">
                  <c:v>363</c:v>
                </c:pt>
                <c:pt idx="8">
                  <c:v>219</c:v>
                </c:pt>
                <c:pt idx="9" formatCode="#,##0;\–#,##0;&quot;–&quot;">
                  <c:v>103.01742056000001</c:v>
                </c:pt>
                <c:pt idx="10" formatCode="#,##0;\–#,##0;&quot;–&quot;">
                  <c:v>160.51134680999999</c:v>
                </c:pt>
                <c:pt idx="11" formatCode="#,##0;\–#,##0;&quot;–&quot;">
                  <c:v>31.078003880000001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DD-403F-8C4B-4B86CEB4A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051456"/>
        <c:axId val="84066304"/>
      </c:barChart>
      <c:catAx>
        <c:axId val="84051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4066304"/>
        <c:crosses val="autoZero"/>
        <c:auto val="1"/>
        <c:lblAlgn val="ctr"/>
        <c:lblOffset val="100"/>
        <c:noMultiLvlLbl val="0"/>
      </c:catAx>
      <c:valAx>
        <c:axId val="840663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0514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Лист7!$B$3</c:f>
              <c:strCache>
                <c:ptCount val="1"/>
                <c:pt idx="0">
                  <c:v>гривня</c:v>
                </c:pt>
              </c:strCache>
            </c:strRef>
          </c:tx>
          <c:invertIfNegative val="0"/>
          <c:cat>
            <c:strRef>
              <c:f>Лист7!$A$4:$A$15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Лист7!$B$4:$B$15</c:f>
              <c:numCache>
                <c:formatCode>#,##0</c:formatCode>
                <c:ptCount val="12"/>
                <c:pt idx="0">
                  <c:v>2479</c:v>
                </c:pt>
                <c:pt idx="1">
                  <c:v>13730</c:v>
                </c:pt>
                <c:pt idx="2">
                  <c:v>21346</c:v>
                </c:pt>
                <c:pt idx="3">
                  <c:v>20542</c:v>
                </c:pt>
                <c:pt idx="4">
                  <c:v>18104</c:v>
                </c:pt>
                <c:pt idx="5">
                  <c:v>21938</c:v>
                </c:pt>
                <c:pt idx="6">
                  <c:v>20670</c:v>
                </c:pt>
                <c:pt idx="7">
                  <c:v>18641</c:v>
                </c:pt>
                <c:pt idx="8">
                  <c:v>16167</c:v>
                </c:pt>
                <c:pt idx="9" formatCode="#,##0;\–#,##0;&quot;–&quot;">
                  <c:v>14883.77556029</c:v>
                </c:pt>
                <c:pt idx="10" formatCode="#,##0;\–#,##0;&quot;–&quot;">
                  <c:v>13262.739954979999</c:v>
                </c:pt>
                <c:pt idx="11" formatCode="#,##0;\–#,##0;&quot;–&quot;">
                  <c:v>9900.969540539998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18-42C8-8200-821A4E5CA9D5}"/>
            </c:ext>
          </c:extLst>
        </c:ser>
        <c:ser>
          <c:idx val="1"/>
          <c:order val="1"/>
          <c:tx>
            <c:strRef>
              <c:f>Лист7!$C$3</c:f>
              <c:strCache>
                <c:ptCount val="1"/>
                <c:pt idx="0">
                  <c:v>долар США</c:v>
                </c:pt>
              </c:strCache>
            </c:strRef>
          </c:tx>
          <c:invertIfNegative val="0"/>
          <c:cat>
            <c:strRef>
              <c:f>Лист7!$A$4:$A$15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Лист7!$C$4:$C$15</c:f>
              <c:numCache>
                <c:formatCode>#,##0</c:formatCode>
                <c:ptCount val="12"/>
                <c:pt idx="0">
                  <c:v>17136</c:v>
                </c:pt>
                <c:pt idx="1">
                  <c:v>55742</c:v>
                </c:pt>
                <c:pt idx="2">
                  <c:v>116180</c:v>
                </c:pt>
                <c:pt idx="3">
                  <c:v>106415</c:v>
                </c:pt>
                <c:pt idx="4">
                  <c:v>87817</c:v>
                </c:pt>
                <c:pt idx="5">
                  <c:v>72008</c:v>
                </c:pt>
                <c:pt idx="6">
                  <c:v>40445</c:v>
                </c:pt>
                <c:pt idx="7">
                  <c:v>35691</c:v>
                </c:pt>
                <c:pt idx="8">
                  <c:v>53311</c:v>
                </c:pt>
                <c:pt idx="9" formatCode="#,##0;\–#,##0;&quot;–&quot;">
                  <c:v>42796.822675099997</c:v>
                </c:pt>
                <c:pt idx="10" formatCode="#,##0;\–#,##0;&quot;–&quot;">
                  <c:v>44266.870586689998</c:v>
                </c:pt>
                <c:pt idx="11" formatCode="#,##0;\–#,##0;&quot;–&quot;">
                  <c:v>26930.564005169988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18-42C8-8200-821A4E5CA9D5}"/>
            </c:ext>
          </c:extLst>
        </c:ser>
        <c:ser>
          <c:idx val="2"/>
          <c:order val="2"/>
          <c:tx>
            <c:strRef>
              <c:f>Лист7!$D$3</c:f>
              <c:strCache>
                <c:ptCount val="1"/>
                <c:pt idx="0">
                  <c:v>євро</c:v>
                </c:pt>
              </c:strCache>
            </c:strRef>
          </c:tx>
          <c:invertIfNegative val="0"/>
          <c:cat>
            <c:strRef>
              <c:f>Лист7!$A$4:$A$15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Лист7!$D$4:$D$15</c:f>
              <c:numCache>
                <c:formatCode>#,##0</c:formatCode>
                <c:ptCount val="12"/>
                <c:pt idx="0" formatCode="General">
                  <c:v>477</c:v>
                </c:pt>
                <c:pt idx="1">
                  <c:v>1386</c:v>
                </c:pt>
                <c:pt idx="2">
                  <c:v>2480</c:v>
                </c:pt>
                <c:pt idx="3">
                  <c:v>2402</c:v>
                </c:pt>
                <c:pt idx="4">
                  <c:v>1774</c:v>
                </c:pt>
                <c:pt idx="5">
                  <c:v>1531</c:v>
                </c:pt>
                <c:pt idx="6">
                  <c:v>1004</c:v>
                </c:pt>
                <c:pt idx="7" formatCode="General">
                  <c:v>854</c:v>
                </c:pt>
                <c:pt idx="8">
                  <c:v>1204</c:v>
                </c:pt>
                <c:pt idx="9" formatCode="#,##0;\–#,##0;&quot;–&quot;">
                  <c:v>968.93957995999995</c:v>
                </c:pt>
                <c:pt idx="10" formatCode="#,##0;\–#,##0;&quot;–&quot;">
                  <c:v>922.92657309000003</c:v>
                </c:pt>
                <c:pt idx="11" formatCode="#,##0;\–#,##0;&quot;–&quot;">
                  <c:v>867.61072617000002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18-42C8-8200-821A4E5CA9D5}"/>
            </c:ext>
          </c:extLst>
        </c:ser>
        <c:ser>
          <c:idx val="3"/>
          <c:order val="3"/>
          <c:tx>
            <c:strRef>
              <c:f>Лист7!$E$3</c:f>
              <c:strCache>
                <c:ptCount val="1"/>
                <c:pt idx="0">
                  <c:v>інші валюти</c:v>
                </c:pt>
              </c:strCache>
            </c:strRef>
          </c:tx>
          <c:invertIfNegative val="0"/>
          <c:cat>
            <c:strRef>
              <c:f>Лист7!$A$4:$A$15</c:f>
              <c:strCache>
                <c:ptCount val="12"/>
                <c:pt idx="0">
                  <c:v>01.01.07 р.</c:v>
                </c:pt>
                <c:pt idx="1">
                  <c:v>01.01.08 р.</c:v>
                </c:pt>
                <c:pt idx="2">
                  <c:v>01.01.09 р.</c:v>
                </c:pt>
                <c:pt idx="3">
                  <c:v>01.01.10 р.</c:v>
                </c:pt>
                <c:pt idx="4">
                  <c:v>01.01.11 р.</c:v>
                </c:pt>
                <c:pt idx="5">
                  <c:v>01.01.12 р.</c:v>
                </c:pt>
                <c:pt idx="6">
                  <c:v>01.01.13 р.</c:v>
                </c:pt>
                <c:pt idx="7">
                  <c:v>01.01.14 р.</c:v>
                </c:pt>
                <c:pt idx="8">
                  <c:v>01.01.15 р.</c:v>
                </c:pt>
                <c:pt idx="9">
                  <c:v>01.01.16 р.</c:v>
                </c:pt>
                <c:pt idx="10">
                  <c:v>01.01.17 р.</c:v>
                </c:pt>
                <c:pt idx="11">
                  <c:v>01.01.18 р.</c:v>
                </c:pt>
              </c:strCache>
            </c:strRef>
          </c:cat>
          <c:val>
            <c:numRef>
              <c:f>Лист7!$E$4:$E$15</c:f>
              <c:numCache>
                <c:formatCode>#,##0</c:formatCode>
                <c:ptCount val="12"/>
                <c:pt idx="0" formatCode="General">
                  <c:v>431</c:v>
                </c:pt>
                <c:pt idx="1">
                  <c:v>2226</c:v>
                </c:pt>
                <c:pt idx="2">
                  <c:v>3409</c:v>
                </c:pt>
                <c:pt idx="3">
                  <c:v>3399</c:v>
                </c:pt>
                <c:pt idx="4">
                  <c:v>3029</c:v>
                </c:pt>
                <c:pt idx="5">
                  <c:v>1950</c:v>
                </c:pt>
                <c:pt idx="6">
                  <c:v>1036</c:v>
                </c:pt>
                <c:pt idx="7">
                  <c:v>1082</c:v>
                </c:pt>
                <c:pt idx="8">
                  <c:v>1473</c:v>
                </c:pt>
                <c:pt idx="9" formatCode="#,##0;\–#,##0;&quot;–&quot;">
                  <c:v>1565.0781578399999</c:v>
                </c:pt>
                <c:pt idx="10" formatCode="#,##0;\–#,##0;&quot;–&quot;">
                  <c:v>1812.13557881</c:v>
                </c:pt>
                <c:pt idx="11" formatCode="#,##0;\–#,##0;&quot;–&quot;">
                  <c:v>901.09998837000023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18-42C8-8200-821A4E5CA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596352"/>
        <c:axId val="96598272"/>
      </c:barChart>
      <c:catAx>
        <c:axId val="96596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6598272"/>
        <c:crosses val="autoZero"/>
        <c:auto val="1"/>
        <c:lblAlgn val="ctr"/>
        <c:lblOffset val="100"/>
        <c:noMultiLvlLbl val="0"/>
      </c:catAx>
      <c:valAx>
        <c:axId val="96598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6596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3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4DA-4ACB-A5DB-274CD797FD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Лист9!$A$2:$A$39</c:f>
              <c:strCache>
                <c:ptCount val="38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CROATIA</c:v>
                </c:pt>
                <c:pt idx="4">
                  <c:v>CYPRUS</c:v>
                </c:pt>
                <c:pt idx="5">
                  <c:v>CZECH REPUBLIC</c:v>
                </c:pt>
                <c:pt idx="6">
                  <c:v>DENMARK</c:v>
                </c:pt>
                <c:pt idx="7">
                  <c:v>ESTONIA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HUNGARY</c:v>
                </c:pt>
                <c:pt idx="13">
                  <c:v>IRELAND</c:v>
                </c:pt>
                <c:pt idx="14">
                  <c:v>ITALY</c:v>
                </c:pt>
                <c:pt idx="15">
                  <c:v>LATVIA</c:v>
                </c:pt>
                <c:pt idx="16">
                  <c:v>LITHUANIA</c:v>
                </c:pt>
                <c:pt idx="17">
                  <c:v>LUXEMBOURG</c:v>
                </c:pt>
                <c:pt idx="18">
                  <c:v>MALTA</c:v>
                </c:pt>
                <c:pt idx="19">
                  <c:v>NETHERLANDS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SLOVAKIA</c:v>
                </c:pt>
                <c:pt idx="24">
                  <c:v>SLOVENIA</c:v>
                </c:pt>
                <c:pt idx="25">
                  <c:v>SPAIN</c:v>
                </c:pt>
                <c:pt idx="26">
                  <c:v>SWEDEN</c:v>
                </c:pt>
                <c:pt idx="27">
                  <c:v>UK</c:v>
                </c:pt>
                <c:pt idx="28">
                  <c:v>EURO AREA 19</c:v>
                </c:pt>
                <c:pt idx="29">
                  <c:v>EU 28</c:v>
                </c:pt>
                <c:pt idx="30">
                  <c:v>AUSTRALIA</c:v>
                </c:pt>
                <c:pt idx="31">
                  <c:v>ICELAND</c:v>
                </c:pt>
                <c:pt idx="32">
                  <c:v>JAPAN</c:v>
                </c:pt>
                <c:pt idx="33">
                  <c:v>NORWAY</c:v>
                </c:pt>
                <c:pt idx="34">
                  <c:v>RUSSIA</c:v>
                </c:pt>
                <c:pt idx="35">
                  <c:v>TURKEY</c:v>
                </c:pt>
                <c:pt idx="36">
                  <c:v>USA</c:v>
                </c:pt>
                <c:pt idx="37">
                  <c:v>Україна</c:v>
                </c:pt>
              </c:strCache>
            </c:strRef>
          </c:cat>
          <c:val>
            <c:numRef>
              <c:f>Лист9!$B$2:$B$39</c:f>
              <c:numCache>
                <c:formatCode>General</c:formatCode>
                <c:ptCount val="38"/>
                <c:pt idx="0">
                  <c:v>27.6</c:v>
                </c:pt>
                <c:pt idx="1">
                  <c:v>51.5</c:v>
                </c:pt>
                <c:pt idx="2">
                  <c:v>7.8</c:v>
                </c:pt>
                <c:pt idx="3">
                  <c:v>15.2</c:v>
                </c:pt>
                <c:pt idx="4">
                  <c:v>64</c:v>
                </c:pt>
                <c:pt idx="5">
                  <c:v>20</c:v>
                </c:pt>
                <c:pt idx="6">
                  <c:v>88</c:v>
                </c:pt>
                <c:pt idx="7">
                  <c:v>31.8</c:v>
                </c:pt>
                <c:pt idx="8">
                  <c:v>43.9</c:v>
                </c:pt>
                <c:pt idx="9">
                  <c:v>44.8</c:v>
                </c:pt>
                <c:pt idx="10">
                  <c:v>42.3</c:v>
                </c:pt>
                <c:pt idx="11">
                  <c:v>34.9</c:v>
                </c:pt>
                <c:pt idx="12">
                  <c:v>12.5</c:v>
                </c:pt>
                <c:pt idx="13">
                  <c:v>32.4</c:v>
                </c:pt>
                <c:pt idx="14">
                  <c:v>22</c:v>
                </c:pt>
                <c:pt idx="15">
                  <c:v>17.600000000000001</c:v>
                </c:pt>
                <c:pt idx="16">
                  <c:v>17</c:v>
                </c:pt>
                <c:pt idx="17">
                  <c:v>52.2</c:v>
                </c:pt>
                <c:pt idx="18">
                  <c:v>42.5</c:v>
                </c:pt>
                <c:pt idx="19">
                  <c:v>95.3</c:v>
                </c:pt>
                <c:pt idx="20">
                  <c:v>21.7</c:v>
                </c:pt>
                <c:pt idx="21">
                  <c:v>51.6</c:v>
                </c:pt>
                <c:pt idx="22">
                  <c:v>7.6</c:v>
                </c:pt>
                <c:pt idx="23">
                  <c:v>27.8</c:v>
                </c:pt>
                <c:pt idx="24">
                  <c:v>14.4</c:v>
                </c:pt>
                <c:pt idx="25">
                  <c:v>48.9</c:v>
                </c:pt>
                <c:pt idx="26">
                  <c:v>83.6</c:v>
                </c:pt>
                <c:pt idx="27">
                  <c:v>65.3</c:v>
                </c:pt>
                <c:pt idx="28">
                  <c:v>43.1</c:v>
                </c:pt>
                <c:pt idx="29">
                  <c:v>47.1</c:v>
                </c:pt>
                <c:pt idx="30">
                  <c:v>60.7</c:v>
                </c:pt>
                <c:pt idx="31">
                  <c:v>65.400000000000006</c:v>
                </c:pt>
                <c:pt idx="32">
                  <c:v>34.200000000000003</c:v>
                </c:pt>
                <c:pt idx="33">
                  <c:v>81.900000000000006</c:v>
                </c:pt>
                <c:pt idx="34">
                  <c:v>5.7</c:v>
                </c:pt>
                <c:pt idx="35">
                  <c:v>5.4</c:v>
                </c:pt>
                <c:pt idx="36">
                  <c:v>55.4</c:v>
                </c:pt>
                <c:pt idx="37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DA-4ACB-A5DB-274CD797FD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016768"/>
        <c:axId val="86029056"/>
      </c:barChart>
      <c:catAx>
        <c:axId val="86016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029056"/>
        <c:crosses val="autoZero"/>
        <c:auto val="1"/>
        <c:lblAlgn val="ctr"/>
        <c:lblOffset val="100"/>
        <c:noMultiLvlLbl val="0"/>
      </c:catAx>
      <c:valAx>
        <c:axId val="8602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016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650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26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239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105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78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50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868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05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168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392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20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2A90-57F0-44CB-8A3B-0F10BF095A1D}" type="datetimeFigureOut">
              <a:rPr lang="uk-UA" smtClean="0"/>
              <a:t>07.06.2018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54B4-31D2-4463-81BF-12A596DE3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07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</a:t>
            </a:r>
            <a:r>
              <a:rPr lang="uk-UA" b="1" dirty="0" err="1" smtClean="0"/>
              <a:t>енденції</a:t>
            </a:r>
            <a:r>
              <a:rPr lang="uk-UA" b="1" dirty="0" smtClean="0"/>
              <a:t> розвитку ринку іпотечного кредитування в Україні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8136904" cy="1752600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chemeClr val="tx1"/>
                </a:solidFill>
              </a:rPr>
              <a:t>Гербич </a:t>
            </a:r>
            <a:r>
              <a:rPr lang="uk-UA" b="1" i="1" dirty="0" smtClean="0">
                <a:solidFill>
                  <a:schemeClr val="tx1"/>
                </a:solidFill>
              </a:rPr>
              <a:t>Людмила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доцент </a:t>
            </a:r>
            <a:r>
              <a:rPr lang="uk-UA" dirty="0">
                <a:solidFill>
                  <a:schemeClr val="tx1"/>
                </a:solidFill>
              </a:rPr>
              <a:t>кафедри банківської справи, </a:t>
            </a:r>
          </a:p>
          <a:p>
            <a:r>
              <a:rPr lang="uk-UA" dirty="0">
                <a:solidFill>
                  <a:schemeClr val="tx1"/>
                </a:solidFill>
              </a:rPr>
              <a:t>Київський національний торговельно-економічний університет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3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038517"/>
              </p:ext>
            </p:extLst>
          </p:nvPr>
        </p:nvGraphicFramePr>
        <p:xfrm>
          <a:off x="323528" y="548680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587727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Питома вага наданих іпотечних житлових кредитів у обсязі ВВП </a:t>
            </a:r>
            <a:r>
              <a:rPr lang="ru-RU" b="1" dirty="0" smtClean="0"/>
              <a:t>у </a:t>
            </a:r>
            <a:r>
              <a:rPr lang="ru-RU" b="1" dirty="0" err="1" smtClean="0"/>
              <a:t>країнах</a:t>
            </a:r>
            <a:r>
              <a:rPr lang="ru-RU" b="1" dirty="0" smtClean="0"/>
              <a:t> ЄС та </a:t>
            </a:r>
            <a:r>
              <a:rPr lang="ru-RU" b="1" dirty="0" err="1" smtClean="0"/>
              <a:t>інших</a:t>
            </a:r>
            <a:r>
              <a:rPr lang="ru-RU" b="1" dirty="0" smtClean="0"/>
              <a:t> </a:t>
            </a:r>
            <a:r>
              <a:rPr lang="ru-RU" b="1" dirty="0" err="1" smtClean="0"/>
              <a:t>країнах</a:t>
            </a:r>
            <a:r>
              <a:rPr lang="uk-UA" b="1" dirty="0" smtClean="0"/>
              <a:t> </a:t>
            </a:r>
            <a:r>
              <a:rPr lang="uk-UA" b="1" dirty="0"/>
              <a:t>станом на </a:t>
            </a:r>
            <a:r>
              <a:rPr lang="uk-UA" b="1" dirty="0" smtClean="0"/>
              <a:t>01.01.17 </a:t>
            </a:r>
            <a:r>
              <a:rPr lang="uk-UA" b="1" dirty="0"/>
              <a:t>р.</a:t>
            </a:r>
          </a:p>
        </p:txBody>
      </p:sp>
    </p:spTree>
    <p:extLst>
      <p:ext uri="{BB962C8B-B14F-4D97-AF65-F5344CB8AC3E}">
        <p14:creationId xmlns:p14="http://schemas.microsoft.com/office/powerpoint/2010/main" val="252304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522859"/>
              </p:ext>
            </p:extLst>
          </p:nvPr>
        </p:nvGraphicFramePr>
        <p:xfrm>
          <a:off x="179512" y="476672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551723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Обсяг наданих іпотечних житлових кредитів у розрахунку на душу населення у європейських країнах та США станом на </a:t>
            </a:r>
            <a:r>
              <a:rPr lang="uk-UA" b="1" dirty="0" smtClean="0"/>
              <a:t>01.01.17 </a:t>
            </a:r>
            <a:r>
              <a:rPr lang="uk-UA" b="1" dirty="0"/>
              <a:t>р.</a:t>
            </a:r>
          </a:p>
        </p:txBody>
      </p:sp>
    </p:spTree>
    <p:extLst>
      <p:ext uri="{BB962C8B-B14F-4D97-AF65-F5344CB8AC3E}">
        <p14:creationId xmlns:p14="http://schemas.microsoft.com/office/powerpoint/2010/main" val="296712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80526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Середньозважені</a:t>
            </a:r>
            <a:r>
              <a:rPr lang="ru-RU" b="1" dirty="0" smtClean="0"/>
              <a:t> </a:t>
            </a:r>
            <a:r>
              <a:rPr lang="ru-RU" b="1" dirty="0" err="1" smtClean="0"/>
              <a:t>процентні</a:t>
            </a:r>
            <a:r>
              <a:rPr lang="ru-RU" b="1" dirty="0" smtClean="0"/>
              <a:t> ставки за </a:t>
            </a:r>
            <a:r>
              <a:rPr lang="ru-RU" b="1" dirty="0" err="1" smtClean="0"/>
              <a:t>іпотечними</a:t>
            </a:r>
            <a:r>
              <a:rPr lang="ru-RU" b="1" dirty="0" smtClean="0"/>
              <a:t> кредитами, </a:t>
            </a:r>
            <a:r>
              <a:rPr lang="ru-RU" b="1" dirty="0" err="1" smtClean="0"/>
              <a:t>наданими</a:t>
            </a:r>
            <a:r>
              <a:rPr lang="ru-RU" b="1" dirty="0" smtClean="0"/>
              <a:t> </a:t>
            </a:r>
            <a:r>
              <a:rPr lang="ru-RU" b="1" dirty="0" err="1" smtClean="0"/>
              <a:t>фізичним</a:t>
            </a:r>
            <a:r>
              <a:rPr lang="ru-RU" b="1" dirty="0" smtClean="0"/>
              <a:t> особам у </a:t>
            </a:r>
            <a:r>
              <a:rPr lang="ru-RU" b="1" dirty="0" err="1" smtClean="0"/>
              <a:t>країнах</a:t>
            </a:r>
            <a:r>
              <a:rPr lang="ru-RU" b="1" dirty="0" smtClean="0"/>
              <a:t> ЄС та </a:t>
            </a:r>
            <a:r>
              <a:rPr lang="ru-RU" b="1" dirty="0" err="1" smtClean="0"/>
              <a:t>інших</a:t>
            </a:r>
            <a:r>
              <a:rPr lang="ru-RU" b="1" dirty="0" smtClean="0"/>
              <a:t> </a:t>
            </a:r>
            <a:r>
              <a:rPr lang="ru-RU" b="1" dirty="0" err="1" smtClean="0"/>
              <a:t>країнах</a:t>
            </a:r>
            <a:r>
              <a:rPr lang="ru-RU" b="1" dirty="0" smtClean="0"/>
              <a:t> у 2016 </a:t>
            </a:r>
            <a:r>
              <a:rPr lang="ru-RU" b="1" dirty="0" err="1" smtClean="0"/>
              <a:t>році</a:t>
            </a:r>
            <a:endParaRPr lang="uk-UA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389826"/>
              </p:ext>
            </p:extLst>
          </p:nvPr>
        </p:nvGraphicFramePr>
        <p:xfrm>
          <a:off x="179512" y="548680"/>
          <a:ext cx="8784976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448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73921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err="1" smtClean="0"/>
              <a:t>Темпи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/</a:t>
            </a:r>
            <a:r>
              <a:rPr lang="ru-RU" b="1" dirty="0" err="1" smtClean="0"/>
              <a:t>зниження</a:t>
            </a:r>
            <a:r>
              <a:rPr lang="ru-RU" b="1" dirty="0" smtClean="0"/>
              <a:t> </a:t>
            </a:r>
            <a:r>
              <a:rPr lang="ru-RU" b="1" dirty="0" err="1" smtClean="0"/>
              <a:t>номінальної</a:t>
            </a:r>
            <a:r>
              <a:rPr lang="ru-RU" b="1" dirty="0" smtClean="0"/>
              <a:t> та </a:t>
            </a:r>
            <a:r>
              <a:rPr lang="ru-RU" b="1" dirty="0" err="1" smtClean="0"/>
              <a:t>реальної</a:t>
            </a:r>
            <a:r>
              <a:rPr lang="ru-RU" b="1" dirty="0" smtClean="0"/>
              <a:t> </a:t>
            </a:r>
            <a:r>
              <a:rPr lang="ru-RU" b="1" dirty="0" err="1" smtClean="0"/>
              <a:t>заробітної</a:t>
            </a:r>
            <a:r>
              <a:rPr lang="ru-RU" b="1" dirty="0" smtClean="0"/>
              <a:t> плати </a:t>
            </a:r>
            <a:endParaRPr lang="uk-UA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26038"/>
              </p:ext>
            </p:extLst>
          </p:nvPr>
        </p:nvGraphicFramePr>
        <p:xfrm>
          <a:off x="251520" y="908720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414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515566"/>
              </p:ext>
            </p:extLst>
          </p:nvPr>
        </p:nvGraphicFramePr>
        <p:xfrm>
          <a:off x="70992" y="0"/>
          <a:ext cx="9073008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5517232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Динаміка</a:t>
            </a:r>
            <a:r>
              <a:rPr lang="ru-RU" sz="2000" b="1" dirty="0"/>
              <a:t> </a:t>
            </a:r>
            <a:r>
              <a:rPr lang="ru-RU" sz="2000" b="1" dirty="0" err="1"/>
              <a:t>залишків</a:t>
            </a:r>
            <a:r>
              <a:rPr lang="ru-RU" sz="2000" b="1" dirty="0"/>
              <a:t> </a:t>
            </a:r>
            <a:r>
              <a:rPr lang="uk-UA" sz="2000" b="1" dirty="0"/>
              <a:t>загального обсягу кредитів та </a:t>
            </a:r>
            <a:r>
              <a:rPr lang="ru-RU" sz="2000" b="1" dirty="0" err="1"/>
              <a:t>іпотечних</a:t>
            </a:r>
            <a:r>
              <a:rPr lang="ru-RU" sz="2000" b="1" dirty="0"/>
              <a:t> </a:t>
            </a:r>
            <a:r>
              <a:rPr lang="ru-RU" sz="2000" b="1" dirty="0" err="1"/>
              <a:t>кредитів</a:t>
            </a:r>
            <a:r>
              <a:rPr lang="ru-RU" sz="2000" b="1" dirty="0"/>
              <a:t>, </a:t>
            </a:r>
            <a:r>
              <a:rPr lang="ru-RU" sz="2000" b="1" dirty="0" err="1"/>
              <a:t>наданих</a:t>
            </a:r>
            <a:r>
              <a:rPr lang="ru-RU" sz="2000" b="1" dirty="0"/>
              <a:t> банками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uk-UA" sz="2000" b="1" dirty="0"/>
              <a:t>протягом 2007 – </a:t>
            </a:r>
            <a:r>
              <a:rPr lang="uk-UA" sz="2000" b="1" dirty="0" smtClean="0"/>
              <a:t>201</a:t>
            </a:r>
            <a:r>
              <a:rPr lang="en-US" sz="2000" b="1" dirty="0" smtClean="0"/>
              <a:t>8</a:t>
            </a:r>
            <a:r>
              <a:rPr lang="uk-UA" sz="2000" b="1" dirty="0" smtClean="0"/>
              <a:t> </a:t>
            </a:r>
            <a:r>
              <a:rPr lang="uk-UA" sz="2000" b="1" dirty="0"/>
              <a:t>рр</a:t>
            </a:r>
            <a:r>
              <a:rPr lang="uk-UA" sz="2000" b="1" dirty="0" smtClean="0"/>
              <a:t>.</a:t>
            </a:r>
            <a:r>
              <a:rPr lang="en-US" sz="2000" b="1" dirty="0" smtClean="0"/>
              <a:t> </a:t>
            </a:r>
          </a:p>
          <a:p>
            <a:pPr algn="ctr"/>
            <a:r>
              <a:rPr lang="uk-UA" sz="2000" b="1" dirty="0" smtClean="0"/>
              <a:t>(станом на 01.01)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7112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265367"/>
              </p:ext>
            </p:extLst>
          </p:nvPr>
        </p:nvGraphicFramePr>
        <p:xfrm>
          <a:off x="251520" y="332656"/>
          <a:ext cx="8640960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522920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Динаміка</a:t>
            </a:r>
            <a:r>
              <a:rPr lang="ru-RU" b="1" dirty="0" smtClean="0"/>
              <a:t> </a:t>
            </a:r>
            <a:r>
              <a:rPr lang="ru-RU" b="1" dirty="0" err="1" smtClean="0"/>
              <a:t>залишків</a:t>
            </a:r>
            <a:r>
              <a:rPr lang="ru-RU" b="1" dirty="0" smtClean="0"/>
              <a:t> </a:t>
            </a:r>
            <a:r>
              <a:rPr lang="uk-UA" b="1" dirty="0" smtClean="0"/>
              <a:t>загального обсягу кредитів та </a:t>
            </a:r>
            <a:r>
              <a:rPr lang="ru-RU" b="1" dirty="0" err="1" smtClean="0"/>
              <a:t>іпотечних</a:t>
            </a:r>
            <a:r>
              <a:rPr lang="ru-RU" b="1" dirty="0" smtClean="0"/>
              <a:t> </a:t>
            </a:r>
            <a:r>
              <a:rPr lang="ru-RU" b="1" dirty="0" err="1" smtClean="0"/>
              <a:t>кредитів</a:t>
            </a:r>
            <a:r>
              <a:rPr lang="ru-RU" b="1" dirty="0" smtClean="0"/>
              <a:t>, </a:t>
            </a:r>
            <a:r>
              <a:rPr lang="ru-RU" b="1" dirty="0" err="1" smtClean="0"/>
              <a:t>наданих</a:t>
            </a:r>
            <a:r>
              <a:rPr lang="ru-RU" b="1" dirty="0" smtClean="0"/>
              <a:t> </a:t>
            </a:r>
            <a:r>
              <a:rPr lang="ru-RU" b="1" dirty="0" err="1" smtClean="0"/>
              <a:t>кредитними</a:t>
            </a:r>
            <a:r>
              <a:rPr lang="ru-RU" b="1" dirty="0" smtClean="0"/>
              <a:t> </a:t>
            </a:r>
            <a:r>
              <a:rPr lang="ru-RU" b="1" dirty="0" err="1" smtClean="0"/>
              <a:t>спілками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uk-UA" b="1" dirty="0" smtClean="0"/>
              <a:t>протягом </a:t>
            </a:r>
            <a:r>
              <a:rPr lang="uk-UA" b="1" dirty="0" smtClean="0"/>
              <a:t>20</a:t>
            </a:r>
            <a:r>
              <a:rPr lang="en-US" b="1" smtClean="0"/>
              <a:t>10</a:t>
            </a:r>
            <a:r>
              <a:rPr lang="uk-UA" b="1" smtClean="0"/>
              <a:t> </a:t>
            </a:r>
            <a:r>
              <a:rPr lang="uk-UA" b="1" dirty="0" smtClean="0"/>
              <a:t>– 201</a:t>
            </a:r>
            <a:r>
              <a:rPr lang="en-US" b="1" dirty="0" smtClean="0"/>
              <a:t>8</a:t>
            </a:r>
            <a:r>
              <a:rPr lang="uk-UA" b="1" dirty="0" smtClean="0"/>
              <a:t> рр.</a:t>
            </a:r>
            <a:r>
              <a:rPr lang="en-US" b="1" dirty="0" smtClean="0"/>
              <a:t> </a:t>
            </a:r>
          </a:p>
          <a:p>
            <a:pPr algn="ctr"/>
            <a:r>
              <a:rPr lang="uk-UA" b="1" dirty="0" smtClean="0"/>
              <a:t>(станом на 01.01)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71096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218570"/>
              </p:ext>
            </p:extLst>
          </p:nvPr>
        </p:nvGraphicFramePr>
        <p:xfrm>
          <a:off x="0" y="0"/>
          <a:ext cx="9144000" cy="511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569638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Динаміка залишків іпотечних кредитів, наданих банками України протягом 2007 – </a:t>
            </a:r>
            <a:r>
              <a:rPr lang="uk-UA" b="1" dirty="0" smtClean="0"/>
              <a:t>201</a:t>
            </a:r>
            <a:r>
              <a:rPr lang="en-US" b="1" dirty="0" smtClean="0"/>
              <a:t>8 </a:t>
            </a:r>
            <a:r>
              <a:rPr lang="uk-UA" b="1" dirty="0" smtClean="0"/>
              <a:t>рр</a:t>
            </a:r>
            <a:r>
              <a:rPr lang="uk-UA" b="1" dirty="0"/>
              <a:t>. (станом на 01.01), у розрізі позичальників</a:t>
            </a:r>
          </a:p>
        </p:txBody>
      </p:sp>
    </p:spTree>
    <p:extLst>
      <p:ext uri="{BB962C8B-B14F-4D97-AF65-F5344CB8AC3E}">
        <p14:creationId xmlns:p14="http://schemas.microsoft.com/office/powerpoint/2010/main" val="86264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851591"/>
              </p:ext>
            </p:extLst>
          </p:nvPr>
        </p:nvGraphicFramePr>
        <p:xfrm>
          <a:off x="0" y="260648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5733256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Динаміка структури іпотечних кредитів, наданих банками України протягом 2007 – </a:t>
            </a:r>
            <a:r>
              <a:rPr lang="uk-UA" sz="2000" b="1" dirty="0" smtClean="0"/>
              <a:t>2018 </a:t>
            </a:r>
            <a:r>
              <a:rPr lang="uk-UA" sz="2000" b="1" dirty="0"/>
              <a:t>рр. (станом на 01.01), у розрізі позичальників</a:t>
            </a:r>
          </a:p>
        </p:txBody>
      </p:sp>
    </p:spTree>
    <p:extLst>
      <p:ext uri="{BB962C8B-B14F-4D97-AF65-F5344CB8AC3E}">
        <p14:creationId xmlns:p14="http://schemas.microsoft.com/office/powerpoint/2010/main" val="296844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040331"/>
              </p:ext>
            </p:extLst>
          </p:nvPr>
        </p:nvGraphicFramePr>
        <p:xfrm>
          <a:off x="0" y="260648"/>
          <a:ext cx="9036496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515719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Динаміка</a:t>
            </a:r>
            <a:r>
              <a:rPr lang="ru-RU" sz="2000" b="1" dirty="0"/>
              <a:t> </a:t>
            </a:r>
            <a:r>
              <a:rPr lang="ru-RU" sz="2000" b="1" dirty="0" err="1"/>
              <a:t>структури</a:t>
            </a:r>
            <a:r>
              <a:rPr lang="ru-RU" sz="2000" b="1" dirty="0"/>
              <a:t> </a:t>
            </a:r>
            <a:r>
              <a:rPr lang="ru-RU" sz="2000" b="1" dirty="0" err="1"/>
              <a:t>іпотечних</a:t>
            </a:r>
            <a:r>
              <a:rPr lang="ru-RU" sz="2000" b="1" dirty="0"/>
              <a:t> </a:t>
            </a:r>
            <a:r>
              <a:rPr lang="ru-RU" sz="2000" b="1" dirty="0" err="1"/>
              <a:t>кредитів</a:t>
            </a:r>
            <a:r>
              <a:rPr lang="ru-RU" sz="2000" b="1" dirty="0"/>
              <a:t>, </a:t>
            </a:r>
            <a:r>
              <a:rPr lang="ru-RU" sz="2000" b="1" dirty="0" err="1"/>
              <a:t>наданих</a:t>
            </a:r>
            <a:r>
              <a:rPr lang="ru-RU" sz="2000" b="1" dirty="0"/>
              <a:t> </a:t>
            </a:r>
            <a:r>
              <a:rPr lang="ru-RU" sz="2000" b="1" dirty="0" smtClean="0"/>
              <a:t>нефінансовим </a:t>
            </a:r>
            <a:r>
              <a:rPr lang="ru-RU" sz="2000" b="1" dirty="0" err="1" smtClean="0"/>
              <a:t>корпораціям</a:t>
            </a:r>
            <a:r>
              <a:rPr lang="ru-RU" sz="2000" b="1" dirty="0" smtClean="0"/>
              <a:t> банками </a:t>
            </a:r>
            <a:r>
              <a:rPr lang="ru-RU" sz="2000" b="1" dirty="0" err="1" smtClean="0"/>
              <a:t>України</a:t>
            </a:r>
            <a:r>
              <a:rPr lang="en-US" sz="2000" b="1" dirty="0" smtClean="0"/>
              <a:t> </a:t>
            </a:r>
            <a:r>
              <a:rPr lang="ru-RU" sz="2000" b="1" dirty="0" smtClean="0"/>
              <a:t> </a:t>
            </a:r>
            <a:r>
              <a:rPr lang="uk-UA" sz="2000" b="1" dirty="0"/>
              <a:t>протягом 2007 – </a:t>
            </a:r>
            <a:r>
              <a:rPr lang="uk-UA" sz="2000" b="1" dirty="0" smtClean="0"/>
              <a:t>201</a:t>
            </a:r>
            <a:r>
              <a:rPr lang="en-US" sz="2000" b="1" dirty="0" smtClean="0"/>
              <a:t>8</a:t>
            </a:r>
            <a:r>
              <a:rPr lang="uk-UA" sz="2000" b="1" dirty="0" smtClean="0"/>
              <a:t> </a:t>
            </a:r>
            <a:r>
              <a:rPr lang="uk-UA" sz="2000" b="1" dirty="0"/>
              <a:t>рр. (станом на 01.01)*,</a:t>
            </a:r>
            <a:r>
              <a:rPr lang="ru-RU" sz="2000" b="1" dirty="0"/>
              <a:t> у </a:t>
            </a:r>
            <a:r>
              <a:rPr lang="ru-RU" sz="2000" b="1" dirty="0" err="1"/>
              <a:t>розрізі</a:t>
            </a:r>
            <a:r>
              <a:rPr lang="ru-RU" sz="2000" b="1" dirty="0"/>
              <a:t> </a:t>
            </a:r>
            <a:r>
              <a:rPr lang="ru-RU" sz="2000" b="1" dirty="0" err="1"/>
              <a:t>строків</a:t>
            </a:r>
            <a:r>
              <a:rPr lang="ru-RU" sz="2000" b="1" dirty="0"/>
              <a:t> </a:t>
            </a:r>
            <a:r>
              <a:rPr lang="ru-RU" sz="2000" b="1" dirty="0" err="1"/>
              <a:t>погашення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59696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853525"/>
              </p:ext>
            </p:extLst>
          </p:nvPr>
        </p:nvGraphicFramePr>
        <p:xfrm>
          <a:off x="107504" y="476672"/>
          <a:ext cx="9036496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515719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Динаміка</a:t>
            </a:r>
            <a:r>
              <a:rPr lang="ru-RU" sz="2000" b="1" dirty="0"/>
              <a:t> </a:t>
            </a:r>
            <a:r>
              <a:rPr lang="ru-RU" sz="2000" b="1" dirty="0" err="1"/>
              <a:t>структури</a:t>
            </a:r>
            <a:r>
              <a:rPr lang="ru-RU" sz="2000" b="1" dirty="0"/>
              <a:t> </a:t>
            </a:r>
            <a:r>
              <a:rPr lang="ru-RU" sz="2000" b="1" dirty="0" err="1"/>
              <a:t>іпотечних</a:t>
            </a:r>
            <a:r>
              <a:rPr lang="ru-RU" sz="2000" b="1" dirty="0"/>
              <a:t> </a:t>
            </a:r>
            <a:r>
              <a:rPr lang="ru-RU" sz="2000" b="1" dirty="0" err="1"/>
              <a:t>кредитів</a:t>
            </a:r>
            <a:r>
              <a:rPr lang="ru-RU" sz="2000" b="1" dirty="0"/>
              <a:t>, </a:t>
            </a:r>
            <a:r>
              <a:rPr lang="ru-RU" sz="2000" b="1" dirty="0" err="1"/>
              <a:t>наданих</a:t>
            </a:r>
            <a:r>
              <a:rPr lang="ru-RU" sz="2000" b="1" dirty="0"/>
              <a:t> </a:t>
            </a:r>
            <a:r>
              <a:rPr lang="ru-RU" sz="2000" b="1" dirty="0" err="1" smtClean="0"/>
              <a:t>домашнім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господарствам</a:t>
            </a:r>
            <a:r>
              <a:rPr lang="ru-RU" sz="2000" b="1" dirty="0" smtClean="0"/>
              <a:t> банками </a:t>
            </a:r>
            <a:r>
              <a:rPr lang="ru-RU" sz="2000" b="1" dirty="0" err="1" smtClean="0"/>
              <a:t>України</a:t>
            </a:r>
            <a:r>
              <a:rPr lang="en-US" sz="2000" b="1" dirty="0" smtClean="0"/>
              <a:t> </a:t>
            </a:r>
            <a:r>
              <a:rPr lang="ru-RU" sz="2000" b="1" dirty="0" smtClean="0"/>
              <a:t> </a:t>
            </a:r>
            <a:r>
              <a:rPr lang="uk-UA" sz="2000" b="1" dirty="0"/>
              <a:t>протягом 2007 – </a:t>
            </a:r>
            <a:r>
              <a:rPr lang="uk-UA" sz="2000" b="1" dirty="0" smtClean="0"/>
              <a:t>201</a:t>
            </a:r>
            <a:r>
              <a:rPr lang="en-US" sz="2000" b="1" dirty="0" smtClean="0"/>
              <a:t>8</a:t>
            </a:r>
            <a:r>
              <a:rPr lang="uk-UA" sz="2000" b="1" dirty="0" smtClean="0"/>
              <a:t> </a:t>
            </a:r>
            <a:r>
              <a:rPr lang="uk-UA" sz="2000" b="1" dirty="0"/>
              <a:t>рр. (станом на 01.01)*,</a:t>
            </a:r>
            <a:r>
              <a:rPr lang="ru-RU" sz="2000" b="1" dirty="0"/>
              <a:t> у </a:t>
            </a:r>
            <a:r>
              <a:rPr lang="ru-RU" sz="2000" b="1" dirty="0" err="1"/>
              <a:t>розрізі</a:t>
            </a:r>
            <a:r>
              <a:rPr lang="ru-RU" sz="2000" b="1" dirty="0"/>
              <a:t> </a:t>
            </a:r>
            <a:r>
              <a:rPr lang="ru-RU" sz="2000" b="1" dirty="0" err="1"/>
              <a:t>строків</a:t>
            </a:r>
            <a:r>
              <a:rPr lang="ru-RU" sz="2000" b="1" dirty="0"/>
              <a:t> </a:t>
            </a:r>
            <a:r>
              <a:rPr lang="ru-RU" sz="2000" b="1" dirty="0" err="1"/>
              <a:t>погашення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409309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515719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Динаміка</a:t>
            </a:r>
            <a:r>
              <a:rPr lang="ru-RU" sz="2000" b="1" dirty="0"/>
              <a:t> </a:t>
            </a:r>
            <a:r>
              <a:rPr lang="ru-RU" sz="2000" b="1" dirty="0" err="1"/>
              <a:t>структури</a:t>
            </a:r>
            <a:r>
              <a:rPr lang="ru-RU" sz="2000" b="1" dirty="0"/>
              <a:t> </a:t>
            </a:r>
            <a:r>
              <a:rPr lang="ru-RU" sz="2000" b="1" dirty="0" err="1"/>
              <a:t>іпотечних</a:t>
            </a:r>
            <a:r>
              <a:rPr lang="ru-RU" sz="2000" b="1" dirty="0"/>
              <a:t> </a:t>
            </a:r>
            <a:r>
              <a:rPr lang="ru-RU" sz="2000" b="1" dirty="0" err="1"/>
              <a:t>кредитів</a:t>
            </a:r>
            <a:r>
              <a:rPr lang="ru-RU" sz="2000" b="1" dirty="0"/>
              <a:t>, </a:t>
            </a:r>
            <a:r>
              <a:rPr lang="ru-RU" sz="2000" b="1" dirty="0" err="1"/>
              <a:t>наданих</a:t>
            </a:r>
            <a:r>
              <a:rPr lang="ru-RU" sz="2000" b="1" dirty="0"/>
              <a:t> </a:t>
            </a:r>
            <a:r>
              <a:rPr lang="ru-RU" sz="2000" b="1" dirty="0" smtClean="0"/>
              <a:t>нефінансовим </a:t>
            </a:r>
            <a:r>
              <a:rPr lang="ru-RU" sz="2000" b="1" dirty="0" err="1" smtClean="0"/>
              <a:t>корпораціям</a:t>
            </a:r>
            <a:r>
              <a:rPr lang="ru-RU" sz="2000" b="1" dirty="0" smtClean="0"/>
              <a:t> банками </a:t>
            </a:r>
            <a:r>
              <a:rPr lang="ru-RU" sz="2000" b="1" dirty="0" err="1" smtClean="0"/>
              <a:t>України</a:t>
            </a:r>
            <a:r>
              <a:rPr lang="en-US" sz="2000" b="1" dirty="0" smtClean="0"/>
              <a:t> </a:t>
            </a:r>
            <a:r>
              <a:rPr lang="ru-RU" sz="2000" b="1" dirty="0" smtClean="0"/>
              <a:t> </a:t>
            </a:r>
            <a:r>
              <a:rPr lang="uk-UA" sz="2000" b="1" dirty="0"/>
              <a:t>протягом 2007 – </a:t>
            </a:r>
            <a:r>
              <a:rPr lang="uk-UA" sz="2000" b="1" dirty="0" smtClean="0"/>
              <a:t>201</a:t>
            </a:r>
            <a:r>
              <a:rPr lang="en-US" sz="2000" b="1" dirty="0" smtClean="0"/>
              <a:t>8</a:t>
            </a:r>
            <a:r>
              <a:rPr lang="uk-UA" sz="2000" b="1" dirty="0" smtClean="0"/>
              <a:t> </a:t>
            </a:r>
            <a:r>
              <a:rPr lang="uk-UA" sz="2000" b="1" dirty="0"/>
              <a:t>рр. (станом на 01.01)*,</a:t>
            </a:r>
            <a:r>
              <a:rPr lang="ru-RU" sz="2000" b="1" dirty="0"/>
              <a:t> у </a:t>
            </a:r>
            <a:r>
              <a:rPr lang="ru-RU" sz="2000" b="1" dirty="0" err="1"/>
              <a:t>розрізі</a:t>
            </a:r>
            <a:r>
              <a:rPr lang="ru-RU" sz="2000" b="1" dirty="0"/>
              <a:t> </a:t>
            </a:r>
            <a:r>
              <a:rPr lang="ru-RU" sz="2000" b="1" dirty="0" smtClean="0"/>
              <a:t>валют</a:t>
            </a:r>
            <a:endParaRPr lang="uk-UA" sz="2000" b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285255"/>
              </p:ext>
            </p:extLst>
          </p:nvPr>
        </p:nvGraphicFramePr>
        <p:xfrm>
          <a:off x="107504" y="332656"/>
          <a:ext cx="8856984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170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37530"/>
              </p:ext>
            </p:extLst>
          </p:nvPr>
        </p:nvGraphicFramePr>
        <p:xfrm>
          <a:off x="179512" y="332656"/>
          <a:ext cx="8784976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515719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/>
              <a:t>Динаміка</a:t>
            </a:r>
            <a:r>
              <a:rPr lang="ru-RU" sz="2000" b="1" dirty="0"/>
              <a:t> </a:t>
            </a:r>
            <a:r>
              <a:rPr lang="ru-RU" sz="2000" b="1" dirty="0" err="1"/>
              <a:t>структури</a:t>
            </a:r>
            <a:r>
              <a:rPr lang="ru-RU" sz="2000" b="1" dirty="0"/>
              <a:t> </a:t>
            </a:r>
            <a:r>
              <a:rPr lang="ru-RU" sz="2000" b="1" dirty="0" err="1"/>
              <a:t>іпотечних</a:t>
            </a:r>
            <a:r>
              <a:rPr lang="ru-RU" sz="2000" b="1" dirty="0"/>
              <a:t> </a:t>
            </a:r>
            <a:r>
              <a:rPr lang="ru-RU" sz="2000" b="1" dirty="0" err="1"/>
              <a:t>кредитів</a:t>
            </a:r>
            <a:r>
              <a:rPr lang="ru-RU" sz="2000" b="1" dirty="0"/>
              <a:t>, </a:t>
            </a:r>
            <a:r>
              <a:rPr lang="ru-RU" sz="2000" b="1" dirty="0" err="1"/>
              <a:t>наданих</a:t>
            </a:r>
            <a:r>
              <a:rPr lang="ru-RU" sz="2000" b="1" dirty="0"/>
              <a:t> </a:t>
            </a:r>
            <a:r>
              <a:rPr lang="ru-RU" sz="2000" b="1" dirty="0" err="1" smtClean="0"/>
              <a:t>домашнім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господарствам</a:t>
            </a:r>
            <a:r>
              <a:rPr lang="ru-RU" sz="2000" b="1" dirty="0" smtClean="0"/>
              <a:t> банками </a:t>
            </a:r>
            <a:r>
              <a:rPr lang="ru-RU" sz="2000" b="1" dirty="0" err="1" smtClean="0"/>
              <a:t>України</a:t>
            </a:r>
            <a:r>
              <a:rPr lang="en-US" sz="2000" b="1" dirty="0" smtClean="0"/>
              <a:t> </a:t>
            </a:r>
            <a:r>
              <a:rPr lang="ru-RU" sz="2000" b="1" dirty="0" smtClean="0"/>
              <a:t> </a:t>
            </a:r>
            <a:r>
              <a:rPr lang="uk-UA" sz="2000" b="1" dirty="0"/>
              <a:t>протягом 2007 – </a:t>
            </a:r>
            <a:r>
              <a:rPr lang="uk-UA" sz="2000" b="1" dirty="0" smtClean="0"/>
              <a:t>201</a:t>
            </a:r>
            <a:r>
              <a:rPr lang="en-US" sz="2000" b="1" dirty="0" smtClean="0"/>
              <a:t>8</a:t>
            </a:r>
            <a:r>
              <a:rPr lang="uk-UA" sz="2000" b="1" dirty="0" smtClean="0"/>
              <a:t> </a:t>
            </a:r>
            <a:r>
              <a:rPr lang="uk-UA" sz="2000" b="1" dirty="0"/>
              <a:t>рр. (станом на 01.01)*,</a:t>
            </a:r>
            <a:r>
              <a:rPr lang="ru-RU" sz="2000" b="1" dirty="0"/>
              <a:t> у </a:t>
            </a:r>
            <a:r>
              <a:rPr lang="ru-RU" sz="2000" b="1" dirty="0" err="1"/>
              <a:t>розрізі</a:t>
            </a:r>
            <a:r>
              <a:rPr lang="ru-RU" sz="2000" b="1" dirty="0"/>
              <a:t> </a:t>
            </a:r>
            <a:r>
              <a:rPr lang="ru-RU" sz="2000" b="1" dirty="0" smtClean="0"/>
              <a:t>валют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2065972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</TotalTime>
  <Words>299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Тема Office</vt:lpstr>
      <vt:lpstr>Тенденції розвитку ринку іпотечного кредитування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Тенденції розвитку ринку іпотечного кредитування в Україні</dc:title>
  <dc:creator>G</dc:creator>
  <cp:lastModifiedBy>u2</cp:lastModifiedBy>
  <cp:revision>20</cp:revision>
  <dcterms:created xsi:type="dcterms:W3CDTF">2018-06-05T07:33:23Z</dcterms:created>
  <dcterms:modified xsi:type="dcterms:W3CDTF">2018-06-07T06:24:07Z</dcterms:modified>
</cp:coreProperties>
</file>