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92" r:id="rId4"/>
    <p:sldId id="287" r:id="rId5"/>
    <p:sldId id="285" r:id="rId6"/>
    <p:sldId id="257" r:id="rId7"/>
    <p:sldId id="258" r:id="rId8"/>
    <p:sldId id="259" r:id="rId9"/>
    <p:sldId id="261" r:id="rId10"/>
    <p:sldId id="262" r:id="rId11"/>
    <p:sldId id="260" r:id="rId12"/>
    <p:sldId id="268" r:id="rId13"/>
    <p:sldId id="263" r:id="rId14"/>
    <p:sldId id="264" r:id="rId15"/>
    <p:sldId id="265" r:id="rId16"/>
    <p:sldId id="267" r:id="rId17"/>
    <p:sldId id="269" r:id="rId18"/>
    <p:sldId id="290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3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4" r:id="rId36"/>
    <p:sldId id="295" r:id="rId37"/>
    <p:sldId id="296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151"/>
    <a:srgbClr val="993366"/>
    <a:srgbClr val="A96B8A"/>
    <a:srgbClr val="365451"/>
    <a:srgbClr val="383456"/>
    <a:srgbClr val="ECEC18"/>
    <a:srgbClr val="740000"/>
    <a:srgbClr val="A40000"/>
    <a:srgbClr val="D2C8DE"/>
    <a:srgbClr val="0E7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&#1084;&#1086;&#1085;&#1080;&#1090;&#1086;&#1088;&#1080;&#1085;&#1075;%20&#1080;&#1085;&#1090;&#1077;&#1088;&#1085;&#1077;&#1090;%20&#1084;&#1072;&#1075;&#1072;&#1079;&#1080;&#1085;&#1086;&#1074;%2012-0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Назва</a:t>
            </a:r>
            <a:r>
              <a:rPr lang="ru-RU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суб</a:t>
            </a:r>
            <a:r>
              <a:rPr lang="en-US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’</a:t>
            </a: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єкта</a:t>
            </a:r>
            <a:r>
              <a:rPr lang="ru-RU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ru-RU" sz="2400" b="0" dirty="0" smtClean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defRPr sz="240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підпри</a:t>
            </a:r>
            <a:r>
              <a:rPr lang="en-US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’</a:t>
            </a: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ємницької</a:t>
            </a:r>
            <a:r>
              <a:rPr lang="ru-RU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діяльності</a:t>
            </a:r>
            <a:r>
              <a:rPr lang="ru-RU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</a:t>
            </a:r>
            <a:r>
              <a:rPr lang="en-US" sz="2400" b="0" baseline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sz="2400" b="0" baseline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ю</a:t>
            </a:r>
            <a:r>
              <a:rPr lang="ru-RU" sz="24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ридична</a:t>
            </a:r>
            <a:r>
              <a:rPr lang="ru-RU" sz="24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адреса</a:t>
            </a:r>
            <a:endParaRPr lang="ru-RU" sz="2400" b="0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944675010530263"/>
          <c:y val="2.29868638934298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947256441693396"/>
          <c:y val="0.31879201974191435"/>
          <c:w val="0.28635741268737486"/>
          <c:h val="0.43601363316533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Юридична адреса(місцезнаходження юридичної особи або місце реєстрації та місце фактичного проживання фізичної особи-підприємця)</c:v>
                </c:pt>
              </c:strCache>
            </c:strRef>
          </c:tx>
          <c:spPr>
            <a:solidFill>
              <a:srgbClr val="383456"/>
            </a:solidFill>
          </c:spPr>
          <c:dPt>
            <c:idx val="1"/>
            <c:bubble3D val="0"/>
            <c:spPr>
              <a:solidFill>
                <a:srgbClr val="A96B8A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Зазначено</c:v>
                </c:pt>
                <c:pt idx="1">
                  <c:v>Інформація відсутня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0.35000000000000009</c:v>
                </c:pt>
                <c:pt idx="1">
                  <c:v>0.65000000000000024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4920995492721698"/>
          <c:y val="0.86266382859816948"/>
          <c:w val="0.46282577972837158"/>
          <c:h val="0.116339766961920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Чи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збігається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ціна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товару, названа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фахівцем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тією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що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зазначена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сайті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62958374240374"/>
          <c:y val="0.35515804982145288"/>
          <c:w val="0.23069417548747981"/>
          <c:h val="0.642399767442628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збігається ціна товару, названа фахівцем, з тією, що зазначена на сайті?</c:v>
                </c:pt>
              </c:strCache>
            </c:strRef>
          </c:tx>
          <c:dPt>
            <c:idx val="0"/>
            <c:bubble3D val="0"/>
            <c:spPr>
              <a:solidFill>
                <a:srgbClr val="740000"/>
              </a:solidFill>
            </c:spPr>
          </c:dPt>
          <c:dPt>
            <c:idx val="1"/>
            <c:bubble3D val="0"/>
            <c:spPr>
              <a:solidFill>
                <a:srgbClr val="A96B8A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462439161420541E-2"/>
                  <c:y val="-1.48273547181927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9660089274995354"/>
          <c:y val="0.39038699359887308"/>
          <c:w val="0.31732980738068101"/>
          <c:h val="0.1000113734986981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повноту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відповіді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фахівця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консультував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її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інформативність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</a:endParaRPr>
          </a:p>
        </c:rich>
      </c:tx>
      <c:layout>
        <c:manualLayout>
          <c:xMode val="edge"/>
          <c:yMode val="edge"/>
          <c:x val="0.14324914196071903"/>
          <c:y val="2.6666480024636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066633577249353E-2"/>
          <c:y val="0.32528101290629635"/>
          <c:w val="0.88576226582158957"/>
          <c:h val="0.5643290335675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повноту відповіді фахівця, який Вас консультував та її інформативність </c:v>
                </c:pt>
              </c:strCache>
            </c:strRef>
          </c:tx>
          <c:spPr>
            <a:solidFill>
              <a:srgbClr val="383456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88928"/>
        <c:axId val="138994816"/>
      </c:barChart>
      <c:catAx>
        <c:axId val="1389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94816"/>
        <c:crosses val="autoZero"/>
        <c:auto val="1"/>
        <c:lblAlgn val="ctr"/>
        <c:lblOffset val="100"/>
        <c:noMultiLvlLbl val="0"/>
      </c:catAx>
      <c:valAx>
        <c:axId val="13899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8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Товарний</c:v>
                </c:pt>
              </c:strCache>
            </c:strRef>
          </c:tx>
          <c:spPr>
            <a:solidFill>
              <a:srgbClr val="A96B8A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0.65000000000000024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Фіскальний</c:v>
                </c:pt>
              </c:strCache>
            </c:strRef>
          </c:tx>
          <c:spPr>
            <a:solidFill>
              <a:srgbClr val="36545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0.22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Накладна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Інша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0.18000000000000005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Змішана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2.083333333333335E-3"/>
                  <c:y val="-4.0624999999999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00864"/>
        <c:axId val="139714944"/>
      </c:barChart>
      <c:catAx>
        <c:axId val="13970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14944"/>
        <c:crosses val="autoZero"/>
        <c:auto val="1"/>
        <c:lblAlgn val="ctr"/>
        <c:lblOffset val="100"/>
        <c:noMultiLvlLbl val="0"/>
      </c:catAx>
      <c:valAx>
        <c:axId val="139714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9700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ввічливість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доброзичливість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консультанта,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консультував</a:t>
            </a:r>
            <a:r>
              <a:rPr lang="ru-RU" sz="28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ввічливість і доброзичливість консультанта, який Вас консультував.</c:v>
                </c:pt>
              </c:strCache>
            </c:strRef>
          </c:tx>
          <c:spPr>
            <a:solidFill>
              <a:srgbClr val="513151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38400"/>
        <c:axId val="160839936"/>
      </c:barChart>
      <c:catAx>
        <c:axId val="1608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839936"/>
        <c:crosses val="autoZero"/>
        <c:auto val="1"/>
        <c:lblAlgn val="ctr"/>
        <c:lblOffset val="100"/>
        <c:noMultiLvlLbl val="0"/>
      </c:catAx>
      <c:valAx>
        <c:axId val="1608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3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Наявність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інформації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щодо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повернення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товару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61521044134469"/>
          <c:y val="0.285876379260467"/>
          <c:w val="0.34158819106053462"/>
          <c:h val="0.447598319320700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Наявність інформації щодо повернення товару </c:v>
                </c:pt>
              </c:strCache>
            </c:strRef>
          </c:tx>
          <c:spPr>
            <a:solidFill>
              <a:srgbClr val="383456"/>
            </a:solidFill>
          </c:spPr>
          <c:dPt>
            <c:idx val="1"/>
            <c:bubble3D val="0"/>
            <c:spPr>
              <a:solidFill>
                <a:srgbClr val="0E7C79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623809727291434"/>
          <c:y val="0.38028522763730832"/>
          <c:w val="0.17487363597829647"/>
          <c:h val="0.19534746304423775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rgbClr val="513151"/>
                </a:solidFill>
              </a:defRPr>
            </a:pPr>
            <a:r>
              <a:rPr lang="ru-RU" sz="2000" b="1" dirty="0" err="1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b="1" dirty="0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dirty="0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3200">
                <a:solidFill>
                  <a:srgbClr val="513151"/>
                </a:solidFill>
              </a:defRPr>
            </a:pPr>
            <a:r>
              <a:rPr lang="ru-RU" sz="2000" b="1" dirty="0" err="1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b="1" dirty="0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 характеристик товару</a:t>
            </a:r>
            <a:endParaRPr lang="ru-RU" sz="2000" b="1" dirty="0">
              <a:solidFill>
                <a:srgbClr val="51315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64277729172743"/>
          <c:y val="9.78523003851596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02819092057939"/>
          <c:y val="0.30914889045079691"/>
          <c:w val="0.33352775347526042"/>
          <c:h val="0.469964994045820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Наявність інформації щодо основних характеристик товару</c:v>
                </c:pt>
              </c:strCache>
            </c:strRef>
          </c:tx>
          <c:spPr>
            <a:solidFill>
              <a:srgbClr val="0E7C79"/>
            </a:solidFill>
          </c:spPr>
          <c:dPt>
            <c:idx val="1"/>
            <c:bubble3D val="0"/>
            <c:spPr>
              <a:solidFill>
                <a:srgbClr val="D2C8DE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Не повною мірою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25995188101487"/>
          <c:y val="0.38338514168893262"/>
          <c:w val="0.27499307378244414"/>
          <c:h val="0.1214388996710005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зручність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інтерфейсу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defRPr b="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сайту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інтернет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-магазину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зручність інтерфейсу сайту інтернет-магазину </c:v>
                </c:pt>
              </c:strCache>
            </c:strRef>
          </c:tx>
          <c:spPr>
            <a:solidFill>
              <a:srgbClr val="383456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15904"/>
        <c:axId val="160701824"/>
      </c:barChart>
      <c:valAx>
        <c:axId val="16070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15904"/>
        <c:crosses val="autoZero"/>
        <c:crossBetween val="between"/>
      </c:valAx>
      <c:catAx>
        <c:axId val="16071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701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Фахівець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Ваш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дзвінок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зміг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проконсультувати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переадресував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іншого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працівника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1680555555555559"/>
          <c:y val="6.16398309792845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7278118013048"/>
          <c:y val="0.37360567183515653"/>
          <c:w val="0.38781593273063136"/>
          <c:h val="0.553227883460505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Фахівець, який відповів на Ваш дзвінок зміг проконсультувати Вас чи переадресував на іншого працівника?</c:v>
                </c:pt>
              </c:strCache>
            </c:strRef>
          </c:tx>
          <c:spPr>
            <a:solidFill>
              <a:srgbClr val="740000"/>
            </a:solidFill>
          </c:spPr>
          <c:dPt>
            <c:idx val="1"/>
            <c:bubble3D val="0"/>
            <c:spPr>
              <a:solidFill>
                <a:srgbClr val="383456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Самостійно</c:v>
                </c:pt>
                <c:pt idx="1">
                  <c:v>Відповіді не було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повноту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відповіді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фахівця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консультував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її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інформативність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545907456012463E-2"/>
          <c:y val="0.25797667468262264"/>
          <c:w val="0.89533063575386396"/>
          <c:h val="0.58616455794816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повноту відповіді фахівця, який Вас консультував та її інформативність </c:v>
                </c:pt>
              </c:strCache>
            </c:strRef>
          </c:tx>
          <c:spPr>
            <a:solidFill>
              <a:srgbClr val="0E7C79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6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42336"/>
        <c:axId val="160944128"/>
      </c:barChart>
      <c:catAx>
        <c:axId val="16094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44128"/>
        <c:crosses val="autoZero"/>
        <c:auto val="1"/>
        <c:lblAlgn val="ctr"/>
        <c:lblOffset val="100"/>
        <c:noMultiLvlLbl val="0"/>
      </c:catAx>
      <c:valAx>
        <c:axId val="16094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4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розрахунковий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документ на товар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видає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інтернет-магазин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473194322931854"/>
          <c:y val="0.30337199960972056"/>
          <c:w val="0.3307390395644989"/>
          <c:h val="0.49639401485799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Який розрахунковий документ на товар видає інтернет-магазин?</c:v>
                </c:pt>
              </c:strCache>
            </c:strRef>
          </c:tx>
          <c:dPt>
            <c:idx val="0"/>
            <c:bubble3D val="0"/>
            <c:spPr>
              <a:solidFill>
                <a:srgbClr val="365451"/>
              </a:solidFill>
            </c:spPr>
          </c:dPt>
          <c:dPt>
            <c:idx val="1"/>
            <c:bubble3D val="0"/>
            <c:spPr>
              <a:solidFill>
                <a:srgbClr val="0E7C79"/>
              </a:solidFill>
            </c:spPr>
          </c:dPt>
          <c:dLbls>
            <c:dLbl>
              <c:idx val="1"/>
              <c:layout>
                <c:manualLayout>
                  <c:x val="6.2551156799844465E-2"/>
                  <c:y val="0.117161644245332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Товарний чек</c:v>
                </c:pt>
                <c:pt idx="1">
                  <c:v>Накладна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824462914358022"/>
          <c:y val="0.44334659494514711"/>
          <c:w val="0.25934796344901356"/>
          <c:h val="0.16794471157134186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20269803831338"/>
          <c:y val="0.24097961330090906"/>
          <c:w val="0.29294238623942964"/>
          <c:h val="0.690169068613117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291563596617424"/>
          <c:y val="0.38894116363471293"/>
          <c:w val="9.228197089110049E-2"/>
          <c:h val="0.2448843504545644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24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ввічливість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доброзичливість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консультанта,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консультував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ввічливість і доброзичливість консультанта, який Вас консультував.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A96B8A"/>
              </a:solidFill>
            </c:spPr>
          </c:dPt>
          <c:dPt>
            <c:idx val="7"/>
            <c:invertIfNegative val="0"/>
            <c:bubble3D val="0"/>
            <c:spPr>
              <a:solidFill>
                <a:srgbClr val="A96B8A"/>
              </a:solidFill>
            </c:spPr>
          </c:dPt>
          <c:dPt>
            <c:idx val="8"/>
            <c:invertIfNegative val="0"/>
            <c:bubble3D val="0"/>
            <c:spPr>
              <a:solidFill>
                <a:srgbClr val="A96B8A"/>
              </a:solidFill>
            </c:spPr>
          </c:dPt>
          <c:dPt>
            <c:idx val="9"/>
            <c:invertIfNegative val="0"/>
            <c:bubble3D val="0"/>
            <c:spPr>
              <a:solidFill>
                <a:srgbClr val="A96B8A"/>
              </a:solidFill>
            </c:spPr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10208"/>
        <c:axId val="161311744"/>
      </c:barChart>
      <c:catAx>
        <c:axId val="1613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311744"/>
        <c:crosses val="autoZero"/>
        <c:auto val="1"/>
        <c:lblAlgn val="ctr"/>
        <c:lblOffset val="100"/>
        <c:noMultiLvlLbl val="0"/>
      </c:catAx>
      <c:valAx>
        <c:axId val="16131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1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endParaRPr lang="ru-RU" sz="2000" b="1" dirty="0" smtClean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Відповідність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щодо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повернення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товару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згідно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із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Законом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України</a:t>
            </a:r>
            <a:r>
              <a:rPr lang="ru-RU" sz="2000" b="1" baseline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«Про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захист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прав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споживачів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46321072059166"/>
          <c:y val="0.35229385865644025"/>
          <c:w val="0.36053474839626276"/>
          <c:h val="0.512567473623602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Відповідність інформації щодо повернення товару ЗУ «Про захист прав споживачів»</c:v>
                </c:pt>
              </c:strCache>
            </c:strRef>
          </c:tx>
          <c:spPr>
            <a:solidFill>
              <a:srgbClr val="A96B8A"/>
            </a:solidFill>
          </c:spPr>
          <c:dPt>
            <c:idx val="1"/>
            <c:bubble3D val="0"/>
            <c:spPr>
              <a:solidFill>
                <a:srgbClr val="513151"/>
              </a:solidFill>
            </c:spPr>
          </c:dPt>
          <c:dLbls>
            <c:dLbl>
              <c:idx val="0"/>
              <c:layout>
                <c:manualLayout>
                  <c:x val="-0.13639514838278641"/>
                  <c:y val="-1.2916246862643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2088678531722"/>
                  <c:y val="-1.0255080064371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0319670345894"/>
          <c:y val="0.44397433514679685"/>
          <c:w val="0.15788515915899118"/>
          <c:h val="0.1637969330217087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Наявність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щодо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основних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характеристик товару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94028871391096"/>
          <c:y val="0.29048290998362869"/>
          <c:w val="0.39222659667541593"/>
          <c:h val="0.57372886221252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Наявність інформації щодо основних характеристик товару</c:v>
                </c:pt>
              </c:strCache>
            </c:strRef>
          </c:tx>
          <c:spPr>
            <a:solidFill>
              <a:srgbClr val="0E7C79"/>
            </a:solidFill>
          </c:spPr>
          <c:dPt>
            <c:idx val="1"/>
            <c:bubble3D val="0"/>
            <c:spPr>
              <a:solidFill>
                <a:srgbClr val="993366"/>
              </a:solidFill>
            </c:spPr>
          </c:dPt>
          <c:dPt>
            <c:idx val="2"/>
            <c:bubble3D val="0"/>
            <c:spPr>
              <a:solidFill>
                <a:srgbClr val="A96B8A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повної мірою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зручність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інтерфейсу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сайту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інтернет-магазину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зручність інтерфейсу сайту інтернет-магазину 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50112"/>
        <c:axId val="161851648"/>
      </c:barChart>
      <c:catAx>
        <c:axId val="1618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851648"/>
        <c:crosses val="autoZero"/>
        <c:auto val="1"/>
        <c:lblAlgn val="ctr"/>
        <c:lblOffset val="100"/>
        <c:noMultiLvlLbl val="0"/>
      </c:catAx>
      <c:valAx>
        <c:axId val="16185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85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Фахівець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Ваш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дзвінок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зміг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проконсультувати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переадресував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іншого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працівника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335933702731614"/>
          <c:y val="0.33805148866047602"/>
          <c:w val="0.3488745504034218"/>
          <c:h val="0.467328185031554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Фахівець, який відповів на Ваш дзвінок зміг проконсультувати Вас чи переадресував на іншого працівника?</c:v>
                </c:pt>
              </c:strCache>
            </c:strRef>
          </c:tx>
          <c:dPt>
            <c:idx val="0"/>
            <c:bubble3D val="0"/>
            <c:spPr>
              <a:solidFill>
                <a:srgbClr val="365451"/>
              </a:solidFill>
            </c:spPr>
          </c:dPt>
          <c:dPt>
            <c:idx val="1"/>
            <c:bubble3D val="0"/>
            <c:spPr>
              <a:solidFill>
                <a:srgbClr val="D2C8DE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Самостійно</c:v>
                </c:pt>
                <c:pt idx="1">
                  <c:v>Не відповіли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08717313113634"/>
          <c:y val="0.44354637085091531"/>
          <c:w val="0.25070295032565382"/>
          <c:h val="0.1447108588974234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defRPr>
            </a:pP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розрахунковий</a:t>
            </a:r>
            <a:r>
              <a:rPr lang="ru-RU" sz="2000" b="1" dirty="0"/>
              <a:t> документ на товар </a:t>
            </a:r>
            <a:r>
              <a:rPr lang="ru-RU" sz="2000" b="1" dirty="0" err="1"/>
              <a:t>видає</a:t>
            </a:r>
            <a:r>
              <a:rPr lang="ru-RU" sz="2000" b="1" dirty="0"/>
              <a:t> </a:t>
            </a:r>
            <a:r>
              <a:rPr lang="ru-RU" sz="2000" b="1" dirty="0" err="1"/>
              <a:t>інтернет</a:t>
            </a:r>
            <a:r>
              <a:rPr lang="ru-RU" sz="2000" b="1" dirty="0"/>
              <a:t>-магазин</a:t>
            </a:r>
            <a:r>
              <a:rPr lang="ru-RU" sz="2000" dirty="0"/>
              <a:t>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36869349664624"/>
          <c:y val="0.32226087134384085"/>
          <c:w val="0.36575094779819189"/>
          <c:h val="0.521751701378939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Який розрахунковий документ на товар видає інтернет-магазин?</c:v>
                </c:pt>
              </c:strCache>
            </c:strRef>
          </c:tx>
          <c:dPt>
            <c:idx val="0"/>
            <c:bubble3D val="0"/>
            <c:spPr>
              <a:solidFill>
                <a:srgbClr val="D2C8DE"/>
              </a:solidFill>
            </c:spPr>
          </c:dPt>
          <c:dPt>
            <c:idx val="1"/>
            <c:bubble3D val="0"/>
            <c:spPr>
              <a:solidFill>
                <a:srgbClr val="0E7C79"/>
              </a:solidFill>
            </c:spPr>
          </c:dPt>
          <c:dPt>
            <c:idx val="2"/>
            <c:bubble3D val="0"/>
            <c:spPr>
              <a:solidFill>
                <a:srgbClr val="74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Фіскальний чек</c:v>
                </c:pt>
                <c:pt idx="1">
                  <c:v>Товарний чек</c:v>
                </c:pt>
                <c:pt idx="2">
                  <c:v>Накладна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752235831632158"/>
          <c:y val="0.4458005438380363"/>
          <c:w val="0.24611961699232052"/>
          <c:h val="0.18441403245659543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defRPr>
            </a:pP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Оцініть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ввічливість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доброзичливість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консультанта, </a:t>
            </a:r>
            <a:r>
              <a:rPr lang="ru-RU" sz="2000" b="1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консультував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ввічливість і доброзичливість консультанта, який Вас консультував.</c:v>
                </c:pt>
              </c:strCache>
            </c:strRef>
          </c:tx>
          <c:spPr>
            <a:solidFill>
              <a:srgbClr val="0E7C79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05696"/>
        <c:axId val="162207232"/>
      </c:barChart>
      <c:catAx>
        <c:axId val="1622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207232"/>
        <c:crosses val="autoZero"/>
        <c:auto val="1"/>
        <c:lblAlgn val="ctr"/>
        <c:lblOffset val="100"/>
        <c:noMultiLvlLbl val="0"/>
      </c:catAx>
      <c:valAx>
        <c:axId val="1622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20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949639107611533E-2"/>
          <c:y val="3.7460875984252011E-2"/>
          <c:w val="0.75457644356955411"/>
          <c:h val="0.825346456692913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%">
                  <c:v>0.6800000000000006</c:v>
                </c:pt>
                <c:pt idx="1">
                  <c:v>0.66700000000000048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 formatCode="0%">
                  <c:v>0.32000000000000017</c:v>
                </c:pt>
                <c:pt idx="1">
                  <c:v>0.33300000000000024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622848"/>
        <c:axId val="94624384"/>
      </c:barChart>
      <c:catAx>
        <c:axId val="9462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365451"/>
                </a:solidFill>
                <a:latin typeface="Book Antiqua" pitchFamily="18" charset="0"/>
              </a:defRPr>
            </a:pPr>
            <a:endParaRPr lang="ru-RU"/>
          </a:p>
        </c:txPr>
        <c:crossAx val="94624384"/>
        <c:crosses val="autoZero"/>
        <c:auto val="1"/>
        <c:lblAlgn val="ctr"/>
        <c:lblOffset val="100"/>
        <c:noMultiLvlLbl val="0"/>
      </c:catAx>
      <c:valAx>
        <c:axId val="94624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622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0.70000000000000018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повною мірою</c:v>
                </c:pt>
              </c:strCache>
            </c:strRef>
          </c:tx>
          <c:spPr>
            <a:solidFill>
              <a:srgbClr val="A96B8A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</c:v>
                </c:pt>
                <c:pt idx="1">
                  <c:v>0.3000000000000001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4881280"/>
        <c:axId val="94882816"/>
      </c:barChart>
      <c:catAx>
        <c:axId val="94881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4882816"/>
        <c:crosses val="autoZero"/>
        <c:auto val="1"/>
        <c:lblAlgn val="ctr"/>
        <c:lblOffset val="100"/>
        <c:noMultiLvlLbl val="0"/>
      </c:catAx>
      <c:valAx>
        <c:axId val="94882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4881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927393043965395"/>
          <c:y val="0.92486489892499502"/>
          <c:w val="0.53049661148761251"/>
          <c:h val="5.6879524801658275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93859505806554"/>
          <c:y val="5.4618540037022503E-2"/>
          <c:w val="0.74151368802159234"/>
          <c:h val="0.581123615372939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36545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повною мірою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179136"/>
        <c:axId val="139180672"/>
      </c:barChart>
      <c:catAx>
        <c:axId val="139179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80672"/>
        <c:crosses val="autoZero"/>
        <c:auto val="1"/>
        <c:lblAlgn val="ctr"/>
        <c:lblOffset val="100"/>
        <c:noMultiLvlLbl val="0"/>
      </c:catAx>
      <c:valAx>
        <c:axId val="1391806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391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75278237058632"/>
          <c:y val="0.80441492416335558"/>
          <c:w val="0.49848922015200947"/>
          <c:h val="6.3929125245864707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Дослідження 2017 року</a:t>
            </a:r>
            <a:endParaRPr lang="ru-RU"/>
          </a:p>
        </c:rich>
      </c:tx>
      <c:layout>
        <c:manualLayout>
          <c:xMode val="edge"/>
          <c:yMode val="edge"/>
          <c:x val="0.2424781624453885"/>
          <c:y val="4.73185906173027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619555092169245"/>
          <c:y val="5.5549383401843223E-4"/>
          <c:w val="0.25030647117082033"/>
          <c:h val="0.7142891982191680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09052555414075"/>
          <c:y val="0.46559088285583483"/>
          <c:w val="0.19186709548891528"/>
          <c:h val="0.197180665562904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Виробник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0.62000000000000033</c:v>
                </c:pt>
                <c:pt idx="1">
                  <c:v>0.65000000000000036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Магазин</c:v>
                </c:pt>
              </c:strCache>
            </c:strRef>
          </c:tx>
          <c:spPr>
            <a:solidFill>
              <a:srgbClr val="A96B8A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Інше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рік</c:v>
                </c:pt>
                <c:pt idx="1">
                  <c:v>2018 рік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</c:v>
                </c:pt>
                <c:pt idx="1">
                  <c:v>0.15000000000000008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5475328"/>
        <c:axId val="155481216"/>
      </c:barChart>
      <c:catAx>
        <c:axId val="155475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481216"/>
        <c:crosses val="autoZero"/>
        <c:auto val="1"/>
        <c:lblAlgn val="ctr"/>
        <c:lblOffset val="100"/>
        <c:noMultiLvlLbl val="0"/>
      </c:catAx>
      <c:valAx>
        <c:axId val="155481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475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067851435310607"/>
          <c:y val="0.92078142751163861"/>
          <c:w val="0.50647735046983089"/>
          <c:h val="6.0733395214151858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Оцініть зручність інтерфейсу сайту інтернет-магазину </c:v>
                </c:pt>
              </c:strCache>
            </c:strRef>
          </c:tx>
          <c:spPr>
            <a:solidFill>
              <a:srgbClr val="A96B8A"/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237056"/>
        <c:axId val="160238592"/>
      </c:barChart>
      <c:catAx>
        <c:axId val="1602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238592"/>
        <c:crosses val="autoZero"/>
        <c:auto val="1"/>
        <c:lblAlgn val="ctr"/>
        <c:lblOffset val="100"/>
        <c:noMultiLvlLbl val="0"/>
      </c:catAx>
      <c:valAx>
        <c:axId val="1602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23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Фахівець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відповів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Ваш </a:t>
            </a:r>
            <a:r>
              <a:rPr lang="ru-RU" sz="2000" b="0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дзвінок</a:t>
            </a:r>
            <a:r>
              <a:rPr lang="ru-RU" sz="20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,</a:t>
            </a:r>
          </a:p>
          <a:p>
            <a:pPr>
              <a:defRPr sz="2000">
                <a:solidFill>
                  <a:srgbClr val="513151"/>
                </a:solidFill>
                <a:latin typeface="Book Antiqua" pitchFamily="18" charset="0"/>
              </a:defRPr>
            </a:pPr>
            <a:r>
              <a:rPr lang="ru-RU" sz="2000" b="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зміг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проконсультувати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Вас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чи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переадресував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на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іншого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працівника</a:t>
            </a:r>
            <a:r>
              <a:rPr lang="ru-RU" sz="2000" b="0" dirty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4012193089656716"/>
          <c:y val="3.51899090172291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4677434594497"/>
          <c:y val="0.34792325914125732"/>
          <c:w val="0.24198687165600496"/>
          <c:h val="0.470774459403500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Фахівець, який відповів на Ваш дзвінок зміг проконсультувати Вас чи переадресував на іншого працівника?</c:v>
                </c:pt>
              </c:strCache>
            </c:strRef>
          </c:tx>
          <c:dPt>
            <c:idx val="0"/>
            <c:bubble3D val="0"/>
            <c:spPr>
              <a:solidFill>
                <a:srgbClr val="383456"/>
              </a:solidFill>
            </c:spPr>
          </c:dPt>
          <c:dPt>
            <c:idx val="1"/>
            <c:bubble3D val="0"/>
            <c:spPr>
              <a:solidFill>
                <a:srgbClr val="339966"/>
              </a:solidFill>
            </c:spPr>
          </c:dPt>
          <c:dLbls>
            <c:dLbl>
              <c:idx val="0"/>
              <c:layout>
                <c:manualLayout>
                  <c:x val="-4.7433740848293833E-2"/>
                  <c:y val="-0.129341491025748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389187286563222E-2"/>
                  <c:y val="0.11071269858904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Самостійно</c:v>
                </c:pt>
                <c:pt idx="1">
                  <c:v>Переадресував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2752569711739472"/>
          <c:y val="0.43396187492724769"/>
          <c:w val="0.43711839510568801"/>
          <c:h val="0.13763305140697521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9CB34-B87A-4C7E-9418-D990CEEFFF1C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58C3F-C5EB-4FDD-BCA6-140178DB4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58C3F-C5EB-4FDD-BCA6-140178DB49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58C3F-C5EB-4FDD-BCA6-140178DB49D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edoff.net/" TargetMode="External"/><Relationship Id="rId13" Type="http://schemas.openxmlformats.org/officeDocument/2006/relationships/hyperlink" Target="https://krasota-ua.com/" TargetMode="External"/><Relationship Id="rId18" Type="http://schemas.openxmlformats.org/officeDocument/2006/relationships/hyperlink" Target="https://cosmetic.com.ua/" TargetMode="External"/><Relationship Id="rId3" Type="http://schemas.openxmlformats.org/officeDocument/2006/relationships/hyperlink" Target="http://protovar.com.ua/" TargetMode="External"/><Relationship Id="rId7" Type="http://schemas.openxmlformats.org/officeDocument/2006/relationships/hyperlink" Target="http://city.com/" TargetMode="External"/><Relationship Id="rId12" Type="http://schemas.openxmlformats.org/officeDocument/2006/relationships/hyperlink" Target="http://garne.com.ua/" TargetMode="External"/><Relationship Id="rId17" Type="http://schemas.openxmlformats.org/officeDocument/2006/relationships/hyperlink" Target="http://parfums.ua/" TargetMode="External"/><Relationship Id="rId2" Type="http://schemas.openxmlformats.org/officeDocument/2006/relationships/hyperlink" Target="http://27.ua/" TargetMode="External"/><Relationship Id="rId16" Type="http://schemas.openxmlformats.org/officeDocument/2006/relationships/hyperlink" Target="http://arizzo.com.ua/" TargetMode="External"/><Relationship Id="rId20" Type="http://schemas.openxmlformats.org/officeDocument/2006/relationships/hyperlink" Target="https://www.sisters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tt.ua/" TargetMode="External"/><Relationship Id="rId11" Type="http://schemas.openxmlformats.org/officeDocument/2006/relationships/hyperlink" Target="http://clasno.com.ua/" TargetMode="External"/><Relationship Id="rId5" Type="http://schemas.openxmlformats.org/officeDocument/2006/relationships/hyperlink" Target="https://avic.ua/" TargetMode="External"/><Relationship Id="rId15" Type="http://schemas.openxmlformats.org/officeDocument/2006/relationships/hyperlink" Target="http://fason-m.com.ua/" TargetMode="External"/><Relationship Id="rId10" Type="http://schemas.openxmlformats.org/officeDocument/2006/relationships/hyperlink" Target="http://rechi.ua/" TargetMode="External"/><Relationship Id="rId19" Type="http://schemas.openxmlformats.org/officeDocument/2006/relationships/hyperlink" Target="https://magiray.com.ua/" TargetMode="External"/><Relationship Id="rId4" Type="http://schemas.openxmlformats.org/officeDocument/2006/relationships/hyperlink" Target="http://repka.ua/" TargetMode="External"/><Relationship Id="rId9" Type="http://schemas.openxmlformats.org/officeDocument/2006/relationships/hyperlink" Target="http://answear.ua/" TargetMode="External"/><Relationship Id="rId14" Type="http://schemas.openxmlformats.org/officeDocument/2006/relationships/hyperlink" Target="http://red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211296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993366"/>
                </a:solidFill>
                <a:latin typeface="Book Antiqua" pitchFamily="18" charset="0"/>
              </a:rPr>
              <a:t>РЕЗУЛЬТАТИ</a:t>
            </a:r>
            <a:r>
              <a:rPr lang="uk-UA" b="1" dirty="0" smtClean="0">
                <a:solidFill>
                  <a:srgbClr val="993366"/>
                </a:solidFill>
                <a:latin typeface="Book Antiqua" pitchFamily="18" charset="0"/>
              </a:rPr>
              <a:t> </a:t>
            </a:r>
            <a:r>
              <a:rPr lang="uk-UA" sz="3600" b="1" dirty="0" smtClean="0">
                <a:solidFill>
                  <a:srgbClr val="993366"/>
                </a:solidFill>
                <a:latin typeface="Book Antiqua" pitchFamily="18" charset="0"/>
              </a:rPr>
              <a:t>МОНІТОРИНГУ</a:t>
            </a:r>
            <a:br>
              <a:rPr lang="uk-UA" sz="3600" b="1" dirty="0" smtClean="0">
                <a:solidFill>
                  <a:srgbClr val="993366"/>
                </a:solidFill>
                <a:latin typeface="Book Antiqua" pitchFamily="18" charset="0"/>
              </a:rPr>
            </a:br>
            <a:r>
              <a:rPr lang="uk-UA" sz="3600" b="1" dirty="0" smtClean="0">
                <a:solidFill>
                  <a:srgbClr val="993366"/>
                </a:solidFill>
                <a:latin typeface="Book Antiqua" pitchFamily="18" charset="0"/>
              </a:rPr>
              <a:t>ІНТЕРНЕТ-МАГАЗИНІВ</a:t>
            </a:r>
            <a:endParaRPr lang="ru-RU" b="1" dirty="0">
              <a:solidFill>
                <a:srgbClr val="993366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000372"/>
            <a:ext cx="2714644" cy="2705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600076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Всеукраїнський рух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“Молодь за права споживачів”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Київський національний торговельно-економічний університет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nteu_logo_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86454"/>
            <a:ext cx="1143008" cy="92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Наявність інформації щодо основних характеристик товару</a:t>
            </a:r>
            <a:endParaRPr lang="ru-RU" sz="2000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35696" y="1268760"/>
          <a:ext cx="51125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691680" y="1484784"/>
          <a:ext cx="61206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339752" y="5229200"/>
          <a:ext cx="3960440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Відповідність інформації щодо гарантійного обслуговування товару </a:t>
            </a:r>
            <a:r>
              <a:rPr lang="uk-UA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згідно із Законом України  </a:t>
            </a:r>
            <a:r>
              <a:rPr lang="uk-UA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“Про захист прав споживачів”</a:t>
            </a:r>
            <a:endParaRPr lang="ru-RU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3326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На якому бланку оформлено гарантійний документ: виробника чи </a:t>
            </a:r>
            <a:r>
              <a:rPr lang="uk-UA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інтернет-магазину</a:t>
            </a:r>
            <a:r>
              <a:rPr lang="uk-UA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23728" y="1484784"/>
          <a:ext cx="46805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</a:rPr>
              <a:t>Оцініть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</a:rPr>
              <a:t>зручність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</a:rPr>
              <a:t>інтерфейсу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</a:rPr>
              <a:t> сайту </a:t>
            </a:r>
            <a:r>
              <a:rPr lang="ru-RU" sz="2000" b="1" dirty="0" err="1" smtClean="0">
                <a:solidFill>
                  <a:srgbClr val="513151"/>
                </a:solidFill>
                <a:latin typeface="Book Antiqua" pitchFamily="18" charset="0"/>
              </a:rPr>
              <a:t>інтернет-магазину</a:t>
            </a:r>
            <a:r>
              <a:rPr lang="ru-RU" sz="2000" b="1" dirty="0" smtClean="0">
                <a:solidFill>
                  <a:srgbClr val="513151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772953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04506"/>
              </p:ext>
            </p:extLst>
          </p:nvPr>
        </p:nvGraphicFramePr>
        <p:xfrm>
          <a:off x="611560" y="0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539552" y="3501008"/>
          <a:ext cx="8429684" cy="302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867925"/>
              </p:ext>
            </p:extLst>
          </p:nvPr>
        </p:nvGraphicFramePr>
        <p:xfrm>
          <a:off x="428596" y="500042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607220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*</a:t>
            </a:r>
            <a:r>
              <a:rPr lang="uk-UA" sz="1400" dirty="0" smtClean="0">
                <a:latin typeface="Book Antiqua" pitchFamily="18" charset="0"/>
              </a:rPr>
              <a:t>Інформативність – тобто отримання повної відповіді на запитання та ознайомлення із ключовою інформацією по товару 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691680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1691680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Який розрахунковий документ на товар видає</a:t>
            </a:r>
          </a:p>
          <a:p>
            <a:pPr algn="ctr"/>
            <a:r>
              <a:rPr lang="uk-UA" sz="2000" b="1" dirty="0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513151"/>
                </a:solidFill>
                <a:latin typeface="Book Antiqua" pitchFamily="18" charset="0"/>
                <a:cs typeface="Times New Roman" pitchFamily="18" charset="0"/>
              </a:rPr>
              <a:t>інтернет-магазин</a:t>
            </a:r>
            <a:endParaRPr lang="ru-RU" sz="2000" b="1" dirty="0">
              <a:solidFill>
                <a:srgbClr val="513151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51840"/>
              </p:ext>
            </p:extLst>
          </p:nvPr>
        </p:nvGraphicFramePr>
        <p:xfrm>
          <a:off x="457200" y="714356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513151"/>
                </a:solidFill>
                <a:latin typeface="Book Antiqua" pitchFamily="18" charset="0"/>
              </a:rPr>
              <a:t>ТОП сайтів </a:t>
            </a:r>
            <a:endParaRPr lang="ru-RU" dirty="0">
              <a:solidFill>
                <a:srgbClr val="513151"/>
              </a:solidFill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275749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Фокстрот</a:t>
            </a:r>
          </a:p>
          <a:p>
            <a:r>
              <a:rPr lang="uk-UA" b="1" dirty="0" err="1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en-US" b="1" dirty="0" err="1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endParaRPr lang="en-US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Алло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Ельдорадо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653136"/>
            <a:ext cx="4355976" cy="1992199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857496"/>
            <a:ext cx="1857373" cy="1857373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2721636" cy="1442467"/>
          </a:xfrm>
          <a:prstGeom prst="rect">
            <a:avLst/>
          </a:prstGeom>
        </p:spPr>
      </p:pic>
      <p:pic>
        <p:nvPicPr>
          <p:cNvPr id="9" name="Рисунок 8" descr="Foxtro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428736"/>
            <a:ext cx="4572000" cy="142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4543428" cy="1143000"/>
          </a:xfrm>
        </p:spPr>
        <p:txBody>
          <a:bodyPr>
            <a:noAutofit/>
          </a:bodyPr>
          <a:lstStyle/>
          <a:p>
            <a:pPr algn="l"/>
            <a:r>
              <a:rPr lang="uk-UA" sz="7200" b="1" dirty="0" smtClean="0">
                <a:solidFill>
                  <a:srgbClr val="383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ОДЯГ</a:t>
            </a:r>
            <a:endParaRPr lang="ru-RU" sz="7200" b="1" dirty="0">
              <a:solidFill>
                <a:srgbClr val="383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7718">
            <a:off x="438016" y="1738901"/>
            <a:ext cx="3734994" cy="3429024"/>
          </a:xfr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828">
            <a:off x="5715008" y="1000108"/>
            <a:ext cx="3000376" cy="3095388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500438"/>
            <a:ext cx="4286248" cy="298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36303">
            <a:off x="327639" y="408325"/>
            <a:ext cx="3347467" cy="3347467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21092" t="10416" r="14741" b="17708"/>
          <a:stretch>
            <a:fillRect/>
          </a:stretch>
        </p:blipFill>
        <p:spPr bwMode="auto">
          <a:xfrm rot="304810">
            <a:off x="3700159" y="214883"/>
            <a:ext cx="50720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789040"/>
            <a:ext cx="4464496" cy="291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558527"/>
              </p:ext>
            </p:extLst>
          </p:nvPr>
        </p:nvGraphicFramePr>
        <p:xfrm>
          <a:off x="428596" y="285728"/>
          <a:ext cx="8143932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3818"/>
              </p:ext>
            </p:extLst>
          </p:nvPr>
        </p:nvGraphicFramePr>
        <p:xfrm>
          <a:off x="467544" y="332656"/>
          <a:ext cx="822960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698485"/>
              </p:ext>
            </p:extLst>
          </p:nvPr>
        </p:nvGraphicFramePr>
        <p:xfrm>
          <a:off x="457200" y="428604"/>
          <a:ext cx="8229600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931692"/>
              </p:ext>
            </p:extLst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34624"/>
              </p:ext>
            </p:extLst>
          </p:nvPr>
        </p:nvGraphicFramePr>
        <p:xfrm>
          <a:off x="457200" y="285728"/>
          <a:ext cx="822960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79165"/>
              </p:ext>
            </p:extLst>
          </p:nvPr>
        </p:nvGraphicFramePr>
        <p:xfrm>
          <a:off x="395536" y="476672"/>
          <a:ext cx="8229600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86120"/>
              </p:ext>
            </p:extLst>
          </p:nvPr>
        </p:nvGraphicFramePr>
        <p:xfrm>
          <a:off x="457200" y="500042"/>
          <a:ext cx="840108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2856"/>
            <a:ext cx="38100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513151"/>
                </a:solidFill>
                <a:latin typeface="Book Antiqua" pitchFamily="18" charset="0"/>
              </a:rPr>
              <a:t>ТОП сайтів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ANSWEAR.UA</a:t>
            </a:r>
            <a:endParaRPr lang="uk-UA" sz="2800" b="1" dirty="0" smtClean="0">
              <a:solidFill>
                <a:srgbClr val="5131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513151"/>
                </a:solidFill>
                <a:latin typeface="Times New Roman" pitchFamily="18" charset="0"/>
                <a:cs typeface="Times New Roman" pitchFamily="18" charset="0"/>
              </a:rPr>
              <a:t>LeBoutique</a:t>
            </a:r>
            <a:endParaRPr lang="uk-UA" sz="2800" b="1" dirty="0" smtClean="0">
              <a:solidFill>
                <a:srgbClr val="5131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Rechi.ua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CLASNO.com.ua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https://dieva.com.ua/</a:t>
            </a: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www.lamoda.ua</a:t>
            </a: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www.bonprix.ua/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KEDOFF.NET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2729442" cy="1288903"/>
          </a:xfrm>
          <a:prstGeom prst="rect">
            <a:avLst/>
          </a:prstGeom>
        </p:spPr>
      </p:pic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16832"/>
            <a:ext cx="1831244" cy="1373433"/>
          </a:xfrm>
          <a:prstGeom prst="rect">
            <a:avLst/>
          </a:prstGeo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4509120"/>
            <a:ext cx="1905000" cy="952500"/>
          </a:xfrm>
          <a:prstGeom prst="rect">
            <a:avLst/>
          </a:prstGeom>
        </p:spPr>
      </p:pic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869160"/>
            <a:ext cx="3078058" cy="74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6841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513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КОСМЕТИКА</a:t>
            </a:r>
            <a:endParaRPr lang="ru-RU" sz="5400" b="1" dirty="0">
              <a:solidFill>
                <a:srgbClr val="513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8143931" cy="4822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69521"/>
              </p:ext>
            </p:extLst>
          </p:nvPr>
        </p:nvGraphicFramePr>
        <p:xfrm>
          <a:off x="251520" y="476672"/>
          <a:ext cx="842968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6064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39440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 smtClean="0">
                <a:solidFill>
                  <a:srgbClr val="394404"/>
                </a:solidFill>
                <a:latin typeface="Book Antiqua" pitchFamily="18" charset="0"/>
                <a:cs typeface="Times New Roman" pitchFamily="18" charset="0"/>
              </a:rPr>
              <a:t>	</a:t>
            </a:r>
            <a:r>
              <a:rPr lang="uk-UA" sz="2800" b="1" dirty="0" smtClean="0">
                <a:solidFill>
                  <a:srgbClr val="740000"/>
                </a:solidFill>
                <a:latin typeface="Book Antiqua" pitchFamily="18" charset="0"/>
                <a:cs typeface="Times New Roman" pitchFamily="18" charset="0"/>
              </a:rPr>
              <a:t>Мета </a:t>
            </a:r>
            <a:r>
              <a:rPr lang="uk-UA" sz="2800" b="1" dirty="0">
                <a:solidFill>
                  <a:srgbClr val="740000"/>
                </a:solidFill>
                <a:latin typeface="Book Antiqua" pitchFamily="18" charset="0"/>
                <a:cs typeface="Times New Roman" pitchFamily="18" charset="0"/>
              </a:rPr>
              <a:t>моніторингу: </a:t>
            </a:r>
            <a:r>
              <a:rPr lang="uk-UA" sz="2800" i="1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аналіз </a:t>
            </a:r>
            <a:r>
              <a:rPr lang="uk-UA" sz="2800" i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ринку інтернет-магазинів щодо </a:t>
            </a:r>
            <a:r>
              <a:rPr lang="uk-UA" sz="2800" i="1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відповідності </a:t>
            </a:r>
            <a:r>
              <a:rPr lang="uk-UA" sz="2800" i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вимогам законодавства у сфері захисту прав споживачів України</a:t>
            </a:r>
            <a:endParaRPr lang="ru-RU" sz="2800" i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85720" y="3500438"/>
            <a:ext cx="5328592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dirty="0" smtClean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	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Структура анкети: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I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 БЛОК: Контактні дані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II 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БЛОК: Доступність інформації на сайті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III 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БЛОК: Робота консультанта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14488"/>
            <a:ext cx="4499992" cy="299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74020"/>
              </p:ext>
            </p:extLst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29594"/>
              </p:ext>
            </p:extLst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930"/>
              </p:ext>
            </p:extLst>
          </p:nvPr>
        </p:nvGraphicFramePr>
        <p:xfrm>
          <a:off x="428596" y="428604"/>
          <a:ext cx="82296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665397"/>
              </p:ext>
            </p:extLst>
          </p:nvPr>
        </p:nvGraphicFramePr>
        <p:xfrm>
          <a:off x="428596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431149"/>
              </p:ext>
            </p:extLst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513151"/>
                </a:solidFill>
                <a:latin typeface="Book Antiqua" pitchFamily="18" charset="0"/>
              </a:rPr>
              <a:t>ТОП сайтів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https://makeup.com.ua/</a:t>
            </a:r>
          </a:p>
          <a:p>
            <a:pPr fontAlgn="b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https://eva.ua/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https://www.yves-rocher.ua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parfums.ua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www.letu.ua/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https://cosmetic.com.ua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96753"/>
            <a:ext cx="1792238" cy="1042424"/>
          </a:xfrm>
          <a:prstGeom prst="rect">
            <a:avLst/>
          </a:prstGeom>
        </p:spPr>
      </p:pic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2409825" cy="1733550"/>
          </a:xfrm>
          <a:prstGeom prst="rect">
            <a:avLst/>
          </a:prstGeom>
        </p:spPr>
      </p:pic>
      <p:pic>
        <p:nvPicPr>
          <p:cNvPr id="6" name="Рисунок 5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988840"/>
            <a:ext cx="2172285" cy="1629213"/>
          </a:xfrm>
          <a:prstGeom prst="rect">
            <a:avLst/>
          </a:prstGeom>
        </p:spPr>
      </p:pic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068960"/>
            <a:ext cx="235267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11560" y="260648"/>
            <a:ext cx="7668344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Рекомендації </a:t>
            </a:r>
            <a:r>
              <a:rPr lang="uk-UA" b="1" dirty="0">
                <a:solidFill>
                  <a:srgbClr val="36545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споживача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defTabSz="914400">
              <a:lnSpc>
                <a:spcPct val="150000"/>
              </a:lnSpc>
              <a:buAutoNum type="arabicPeriod"/>
            </a:pPr>
            <a:r>
              <a:rPr lang="uk-UA" sz="1400" b="1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Ретельно </a:t>
            </a:r>
            <a:r>
              <a:rPr lang="uk-UA" sz="1400" b="1" spc="-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ознайомитись </a:t>
            </a:r>
            <a:r>
              <a:rPr lang="uk-UA" sz="1400" b="1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 сайтом </a:t>
            </a:r>
            <a:r>
              <a:rPr lang="uk-UA" sz="1400" b="1" spc="-4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інтернет-магазину</a:t>
            </a:r>
            <a:r>
              <a:rPr lang="uk-UA" sz="1400" b="1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marL="457200" indent="-457200" defTabSz="914400">
              <a:lnSpc>
                <a:spcPct val="150000"/>
              </a:lnSpc>
            </a:pPr>
            <a:r>
              <a:rPr lang="uk-UA" sz="1400" b="1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предмет наявності інформації про:</a:t>
            </a:r>
          </a:p>
          <a:p>
            <a:pPr marL="457200" indent="-457200">
              <a:buFontTx/>
              <a:buChar char="-"/>
            </a:pP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організаційно-правову форму суб'єкта господарювання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місцезнаходження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фактична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адреса);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претензії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характеристики товару;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плату за доставку;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оплати;</a:t>
            </a:r>
          </a:p>
          <a:p>
            <a:pPr marL="457200" indent="-457200">
              <a:buFontTx/>
              <a:buChar char="-"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гарантійні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утриманням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ремонтом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14-денний термін повернення товару , за умови якщо він не пошкоджений та не був у використанні, збережено цілісність упаковки та товарний вигляд. </a:t>
            </a:r>
          </a:p>
          <a:p>
            <a:pPr marL="457200" indent="-457200">
              <a:buAutoNum type="arabicPeriod" startAt="2"/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розголошуйте інформацію платіжної картки, окрім 16-ти значного номеру.</a:t>
            </a:r>
          </a:p>
          <a:p>
            <a:pPr marL="457200" indent="-457200">
              <a:buAutoNum type="arabicPeriod" startAt="2"/>
            </a:pP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Користуйтесь доставкою з можливістю повернення товару.</a:t>
            </a:r>
          </a:p>
          <a:p>
            <a:pPr marL="457200" indent="-457200"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493273"/>
            <a:ext cx="5112568" cy="23647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7230536cbada4f43cf8fadfd2e779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4862538" cy="3388620"/>
          </a:xfrm>
          <a:prstGeom prst="rect">
            <a:avLst/>
          </a:prstGeom>
        </p:spPr>
      </p:pic>
      <p:pic>
        <p:nvPicPr>
          <p:cNvPr id="4" name="Содержимое 3" descr="a74b638073ea010108ebb745576ecd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08" y="142852"/>
            <a:ext cx="6000792" cy="400552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365451"/>
                </a:solidFill>
                <a:latin typeface="Book Antiqua" pitchFamily="18" charset="0"/>
              </a:rPr>
              <a:t>ДЯКУЮ ЗА УВАГУ!!!</a:t>
            </a:r>
            <a:endParaRPr lang="ru-RU" sz="5400" b="1" dirty="0">
              <a:solidFill>
                <a:srgbClr val="365451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89040"/>
            <a:ext cx="3569181" cy="230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1412776"/>
            <a:ext cx="52864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456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3 КАТЕГОРІЇ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6545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00430" y="0"/>
            <a:ext cx="2357454" cy="1094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60 </a:t>
            </a:r>
            <a:b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САЙТІВ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44208" y="2132856"/>
            <a:ext cx="23168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20 САЙТІВ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КОСМЕТИКА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6545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35896" y="2060848"/>
            <a:ext cx="2088232" cy="115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20 САЙТІВ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ОДЯГ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6545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2132856"/>
            <a:ext cx="2376264" cy="1081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20 САЙТІВ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545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ТЕХНІКА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6545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501356" y="1213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9832" y="1772816"/>
            <a:ext cx="7303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93405" y="2035959"/>
            <a:ext cx="50006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17728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87624" y="3140968"/>
          <a:ext cx="1357322" cy="1626237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26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www.sokol.ua/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https://skymarket.ua/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https://www.moyo.ua/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https://stylus.ua/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https://allo.ua/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https://www.citrus.ua/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www.rozetka.com.ua/‎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https://f.ua/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://comfy.ua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87624" y="4725144"/>
          <a:ext cx="1357322" cy="1919456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216024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www.mobilluck.com.ua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27.ua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www.eldorado.ua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http://protovar.com.ua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repka.ua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www.foxtrot.com.ua/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https://elmir.ua/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https://avic.ua/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www.zhuk.mobi/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ttt.ua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city.com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95936" y="3140968"/>
          <a:ext cx="2088232" cy="1621155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KEDOFF.NET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https://modnakasta.ua/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ANSWEAR.UA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Rechi.ua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https://maximoda.com.ua/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https://issaplus.com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grandua.ua/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preta.com.ua/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https://arjen.com.ua/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95936" y="4725144"/>
          <a:ext cx="1728192" cy="1962150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CLASNO.com.ua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https://dieva.com.ua/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GARNE.COM.UA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https://krasota-ua.com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https://timeofstyle.com/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https://leboutique.com/uk/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www.lamoda.ua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www.bonprix.ua/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/>
                        </a:rPr>
                        <a:t>red.ua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/>
                        </a:rPr>
                        <a:t>fason-m.com.ua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/>
                        </a:rPr>
                        <a:t>arizzo.com.ua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732240" y="3140968"/>
          <a:ext cx="1800200" cy="3352800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https://eva.ua/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https://www.yves-rocher.ua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www.kodi-professional.ua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https://myoriginal.com.ua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preta.com.ua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https://makeup.com.ua/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/>
                        </a:rPr>
                        <a:t>parfums.ua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www.letu.ua/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https://parfumcity.com.ua/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/>
                        </a:rPr>
                        <a:t>https://cosmetic.com.ua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https://magiray.com.ua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amoris.com.ua 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/>
                        </a:rPr>
                        <a:t>https://www.sisters.com.ua/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36">
                <a:tc>
                  <a:txBody>
                    <a:bodyPr/>
                    <a:lstStyle/>
                    <a:p>
                      <a:pPr fontAlgn="ctr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https://parfumcity.com.ua/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https://mollycosmetic.com/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beautyshop.kiev.ua/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https://mylook.com.ua/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https://cosmo-shop.com.ua/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nyx.com.ua/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/beautic.ua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51747"/>
              </p:ext>
            </p:extLst>
          </p:nvPr>
        </p:nvGraphicFramePr>
        <p:xfrm>
          <a:off x="1259632" y="404664"/>
          <a:ext cx="72362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858280" cy="37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462088" cy="3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 noGrp="1"/>
          </p:cNvGraphicFramePr>
          <p:nvPr>
            <p:ph idx="1"/>
          </p:nvPr>
        </p:nvGraphicFramePr>
        <p:xfrm>
          <a:off x="1115616" y="3212976"/>
          <a:ext cx="6953200" cy="2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63688" y="11247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383456"/>
                </a:solidFill>
                <a:latin typeface="Times New Roman" pitchFamily="18" charset="0"/>
                <a:cs typeface="Times New Roman" pitchFamily="18" charset="0"/>
              </a:rPr>
              <a:t>Чи є україномовна версія сайту?</a:t>
            </a:r>
            <a:endParaRPr lang="ru-RU" b="1" dirty="0">
              <a:solidFill>
                <a:srgbClr val="38345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993366"/>
                </a:solidFill>
                <a:latin typeface="Book Antiqua" pitchFamily="18" charset="0"/>
                <a:cs typeface="Times New Roman" pitchFamily="18" charset="0"/>
              </a:rPr>
              <a:t>ТЕХНІКА</a:t>
            </a:r>
            <a:endParaRPr lang="ru-RU" b="1" dirty="0">
              <a:solidFill>
                <a:srgbClr val="993366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00199"/>
            <a:ext cx="7858180" cy="461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604</Words>
  <Application>Microsoft Office PowerPoint</Application>
  <PresentationFormat>Экран (4:3)</PresentationFormat>
  <Paragraphs>158</Paragraphs>
  <Slides>38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РЕЗУЛЬТАТИ МОНІТОРИНГУ ІНТЕРНЕТ-МАГАЗИНІВ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ТЕХНІКА</vt:lpstr>
      <vt:lpstr>Презентация PowerPoint</vt:lpstr>
      <vt:lpstr>Презентация PowerPoint</vt:lpstr>
      <vt:lpstr>Презентация PowerPoint</vt:lpstr>
      <vt:lpstr>Оцініть зручність інтерфейсу сайту інтернет-магазину </vt:lpstr>
      <vt:lpstr>Презентация PowerPoint</vt:lpstr>
      <vt:lpstr>Презентация PowerPoint</vt:lpstr>
      <vt:lpstr>Презентация PowerPoint</vt:lpstr>
      <vt:lpstr>Презентация PowerPoint</vt:lpstr>
      <vt:lpstr>ТОП сайтів </vt:lpstr>
      <vt:lpstr>ОДЯГ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 сайтів </vt:lpstr>
      <vt:lpstr>КОСМЕТИКА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 сайтів 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 One</dc:creator>
  <cp:lastModifiedBy>Pritulska</cp:lastModifiedBy>
  <cp:revision>111</cp:revision>
  <dcterms:created xsi:type="dcterms:W3CDTF">2018-03-10T10:07:19Z</dcterms:created>
  <dcterms:modified xsi:type="dcterms:W3CDTF">2018-03-23T07:52:24Z</dcterms:modified>
</cp:coreProperties>
</file>