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9" r:id="rId6"/>
    <p:sldId id="261" r:id="rId7"/>
    <p:sldId id="262" r:id="rId8"/>
    <p:sldId id="268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81510" autoAdjust="0"/>
  </p:normalViewPr>
  <p:slideViewPr>
    <p:cSldViewPr>
      <p:cViewPr varScale="1">
        <p:scale>
          <a:sx n="59" d="100"/>
          <a:sy n="59" d="100"/>
        </p:scale>
        <p:origin x="-20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8027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775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038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6389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206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8956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367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071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0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73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1195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792E-FB5B-4E3E-B035-D3ABA233FDD3}" type="datetimeFigureOut">
              <a:rPr lang="uk-UA" smtClean="0"/>
              <a:t>06.04.2017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345BF-91F1-4FB1-842B-91BF3A59B55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8016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Електронні сигарети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uk-UA" dirty="0">
                <a:solidFill>
                  <a:schemeClr val="folHlink"/>
                </a:solidFill>
              </a:rPr>
              <a:t>Красовський К.С.</a:t>
            </a:r>
          </a:p>
          <a:p>
            <a:pPr>
              <a:defRPr/>
            </a:pPr>
            <a:r>
              <a:rPr lang="uk-UA" dirty="0">
                <a:solidFill>
                  <a:schemeClr val="folHlink"/>
                </a:solidFill>
              </a:rPr>
              <a:t>Завідувач відділом контролю над тютюном</a:t>
            </a:r>
          </a:p>
          <a:p>
            <a:pPr>
              <a:defRPr/>
            </a:pPr>
            <a:r>
              <a:rPr lang="uk-UA" dirty="0">
                <a:solidFill>
                  <a:schemeClr val="folHlink"/>
                </a:solidFill>
              </a:rPr>
              <a:t>Українського інституту стратегічних досліджень МОЗ України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148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enovo\Pictures\elcig_2-6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0728"/>
            <a:ext cx="8558856" cy="463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Схема електронної сигарети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37321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>
                <a:solidFill>
                  <a:srgbClr val="0070C0"/>
                </a:solidFill>
              </a:rPr>
              <a:t>Електронні сигарети - це пристрої, функція яких - випаровувати і доставляти в легені користувача хімічну суміш, яка містить нікотин, </a:t>
            </a:r>
            <a:r>
              <a:rPr lang="uk-UA" sz="2400" b="1" dirty="0" err="1">
                <a:solidFill>
                  <a:srgbClr val="0070C0"/>
                </a:solidFill>
              </a:rPr>
              <a:t>пропіленгліколь</a:t>
            </a:r>
            <a:r>
              <a:rPr lang="uk-UA" sz="2400" b="1" dirty="0">
                <a:solidFill>
                  <a:srgbClr val="0070C0"/>
                </a:solidFill>
              </a:rPr>
              <a:t> та інші речовини</a:t>
            </a:r>
          </a:p>
        </p:txBody>
      </p:sp>
    </p:spTree>
    <p:extLst>
      <p:ext uri="{BB962C8B-B14F-4D97-AF65-F5344CB8AC3E}">
        <p14:creationId xmlns:p14="http://schemas.microsoft.com/office/powerpoint/2010/main" val="201747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77809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Електронні сигарети не є безпечними</a:t>
            </a: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124744"/>
            <a:ext cx="8507288" cy="5400600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Дослідження показують, що вміст нікотину та інших хімічних речовин в різних виробах може широко варіюватися, і для споживача немає способу визначити, яку саме кількість нікотину він отримає при використанні конкретного виробу</a:t>
            </a:r>
            <a:r>
              <a:rPr lang="uk-UA" dirty="0" smtClean="0"/>
              <a:t>.</a:t>
            </a:r>
          </a:p>
          <a:p>
            <a:r>
              <a:rPr lang="uk-UA" b="1" dirty="0"/>
              <a:t>Електронні сигарети виділяють у повітря шкідливі речовини</a:t>
            </a:r>
            <a:r>
              <a:rPr lang="uk-UA" dirty="0"/>
              <a:t>, зокрема нікотин і канцерогенні сполуки,</a:t>
            </a:r>
            <a:r>
              <a:rPr lang="uk-UA" b="1" dirty="0"/>
              <a:t> якими вимушені дихати люди, що перебувають поруч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Більшість </a:t>
            </a:r>
            <a:r>
              <a:rPr lang="uk-UA" dirty="0"/>
              <a:t>електронних сигарет містять значні дози </a:t>
            </a:r>
            <a:r>
              <a:rPr lang="uk-UA" b="1" dirty="0" err="1"/>
              <a:t>пропіленгліколю</a:t>
            </a:r>
            <a:r>
              <a:rPr lang="uk-UA" b="1" dirty="0"/>
              <a:t>, який подразнює при вдиханні</a:t>
            </a:r>
            <a:r>
              <a:rPr lang="uk-UA" dirty="0"/>
              <a:t>. Проведені в США тести показали наявність </a:t>
            </a:r>
            <a:r>
              <a:rPr lang="uk-UA" dirty="0" err="1"/>
              <a:t>діетиленгліколю</a:t>
            </a:r>
            <a:r>
              <a:rPr lang="uk-UA" dirty="0"/>
              <a:t>, який у минулому став причиною масових отруєнь і смертей, коли його випадково додавали у споживчі товари замість </a:t>
            </a:r>
            <a:r>
              <a:rPr lang="uk-UA" dirty="0" err="1"/>
              <a:t>пропіленгліколю</a:t>
            </a:r>
            <a:r>
              <a:rPr lang="uk-UA" dirty="0"/>
              <a:t>. </a:t>
            </a:r>
            <a:endParaRPr lang="uk-UA" dirty="0" smtClean="0"/>
          </a:p>
          <a:p>
            <a:r>
              <a:rPr lang="uk-UA" dirty="0" smtClean="0"/>
              <a:t>Вдихання пари електронних сигарет знижає здатність організму боротися з </a:t>
            </a:r>
            <a:r>
              <a:rPr lang="uk-UA" b="1" dirty="0" smtClean="0"/>
              <a:t>шкідливими мікроорганізмами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160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Як регулюються електронні сигарети в Україні?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781128"/>
          </a:xfrm>
        </p:spPr>
        <p:txBody>
          <a:bodyPr>
            <a:normAutofit fontScale="85000" lnSpcReduction="10000"/>
          </a:bodyPr>
          <a:lstStyle/>
          <a:p>
            <a:r>
              <a:rPr lang="uk-UA" b="1" dirty="0"/>
              <a:t>В Україні електронні сигарети продаються як</a:t>
            </a:r>
            <a:r>
              <a:rPr lang="uk-UA" dirty="0"/>
              <a:t> товар під кодом УКТ ЗЕД 8542, тобто «Схеми інтегровані електронні та </a:t>
            </a:r>
            <a:r>
              <a:rPr lang="uk-UA" b="1" dirty="0"/>
              <a:t>електронні мікромодулі</a:t>
            </a:r>
            <a:r>
              <a:rPr lang="uk-UA" dirty="0"/>
              <a:t>». Електронні сигарети відповідають вимогам чинного санітарного законодавства України, але лише при застосуванні їх як електронних мікромодулів, а не лікарських засобів</a:t>
            </a:r>
            <a:r>
              <a:rPr lang="uk-UA" dirty="0" smtClean="0"/>
              <a:t>.</a:t>
            </a:r>
          </a:p>
          <a:p>
            <a:r>
              <a:rPr lang="uk-UA" dirty="0"/>
              <a:t>Згідно з висновками Державної інспекції з контролю якості лікарських засобів МОЗ України,</a:t>
            </a:r>
            <a:r>
              <a:rPr lang="uk-UA" b="1" dirty="0"/>
              <a:t> немає підстав відносити електронні сигарети до виробів медичного призначення</a:t>
            </a:r>
            <a:r>
              <a:rPr lang="uk-UA" dirty="0"/>
              <a:t> та проводити їх державну реєстрацію у відповідності до чинних положень. </a:t>
            </a:r>
          </a:p>
        </p:txBody>
      </p:sp>
    </p:spTree>
    <p:extLst>
      <p:ext uri="{BB962C8B-B14F-4D97-AF65-F5344CB8AC3E}">
        <p14:creationId xmlns:p14="http://schemas.microsoft.com/office/powerpoint/2010/main" val="321014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Як регулюються електронні сигарети в Європейському Союзі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 smtClean="0"/>
              <a:t>Стаття 20 Директиви 2014/40 ЄС:</a:t>
            </a:r>
          </a:p>
          <a:p>
            <a:pPr marL="0" indent="0">
              <a:buNone/>
            </a:pPr>
            <a:r>
              <a:rPr lang="uk-UA" dirty="0" smtClean="0"/>
              <a:t> - Рідини</a:t>
            </a:r>
            <a:r>
              <a:rPr lang="uk-UA" dirty="0"/>
              <a:t>, які містять нікотин, не </a:t>
            </a:r>
            <a:r>
              <a:rPr lang="uk-UA" dirty="0" smtClean="0"/>
              <a:t>повинні містити  визначених ароматизованих та інших добавок, в них мають використовуються </a:t>
            </a:r>
            <a:r>
              <a:rPr lang="uk-UA" dirty="0"/>
              <a:t>тільки інгредієнти, які не представляють небезпеки для здоров'я людини в нагрітій або ненагрітій формі</a:t>
            </a:r>
            <a:r>
              <a:rPr lang="uk-UA" dirty="0" smtClean="0"/>
              <a:t>;</a:t>
            </a:r>
          </a:p>
          <a:p>
            <a:pPr marL="0" indent="0">
              <a:buNone/>
            </a:pPr>
            <a:r>
              <a:rPr lang="uk-UA" dirty="0" smtClean="0"/>
              <a:t> - Забороняються заходи з </a:t>
            </a:r>
            <a:r>
              <a:rPr lang="uk-UA" dirty="0"/>
              <a:t>метою прямого чи непрямого впливу на просування електронних сигарет і заправних </a:t>
            </a:r>
            <a:r>
              <a:rPr lang="uk-UA" dirty="0" smtClean="0"/>
              <a:t>контейнерів;</a:t>
            </a:r>
          </a:p>
          <a:p>
            <a:pPr marL="0" indent="0">
              <a:buNone/>
            </a:pPr>
            <a:r>
              <a:rPr lang="uk-UA" dirty="0" smtClean="0"/>
              <a:t>- Упаковки </a:t>
            </a:r>
            <a:r>
              <a:rPr lang="uk-UA" dirty="0"/>
              <a:t>електронних сигарет </a:t>
            </a:r>
            <a:r>
              <a:rPr lang="uk-UA" dirty="0" smtClean="0"/>
              <a:t>мають містити медичне </a:t>
            </a:r>
            <a:r>
              <a:rPr lang="uk-UA" dirty="0"/>
              <a:t>попередження: «</a:t>
            </a:r>
            <a:r>
              <a:rPr lang="uk-UA" b="1" i="1" dirty="0"/>
              <a:t>Цей виріб містить нікотин, який є речовиною, яка викликає сильну залежність. Не рекомендується для використання некурящими</a:t>
            </a:r>
            <a:r>
              <a:rPr lang="uk-UA" dirty="0" smtClean="0"/>
              <a:t>».</a:t>
            </a:r>
            <a:endParaRPr lang="uk-UA" dirty="0"/>
          </a:p>
          <a:p>
            <a:pPr marL="0" indent="0" algn="ctr">
              <a:buNone/>
            </a:pPr>
            <a:r>
              <a:rPr lang="uk-UA" b="1" dirty="0" smtClean="0">
                <a:solidFill>
                  <a:srgbClr val="002060"/>
                </a:solidFill>
              </a:rPr>
              <a:t>В Україні такі саме вимоги запропоновані законопроектом 2820, поданим 15 травня 2015 року, проте цей законопроект досі не винесено навіть на перше читання.</a:t>
            </a:r>
          </a:p>
        </p:txBody>
      </p:sp>
    </p:spTree>
    <p:extLst>
      <p:ext uri="{BB962C8B-B14F-4D97-AF65-F5344CB8AC3E}">
        <p14:creationId xmlns:p14="http://schemas.microsoft.com/office/powerpoint/2010/main" val="153083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Електронні сигарети, як засіб для припинення куріння звичайних сигарет</a:t>
            </a:r>
            <a:br>
              <a:rPr lang="uk-UA" dirty="0" smtClean="0"/>
            </a:br>
            <a:r>
              <a:rPr lang="uk-UA" sz="3100" dirty="0" smtClean="0"/>
              <a:t>(за даними огляду міжнародних досліджень)</a:t>
            </a:r>
            <a:endParaRPr lang="uk-UA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525963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Нещоденне вживання електронних сигарет не сприяє припиненню куріння</a:t>
            </a:r>
          </a:p>
          <a:p>
            <a:r>
              <a:rPr lang="uk-UA" dirty="0" smtClean="0"/>
              <a:t>Споживачі електронних сигарет частіше роблять спроби припинити тютюнокуріння.</a:t>
            </a:r>
          </a:p>
          <a:p>
            <a:r>
              <a:rPr lang="uk-UA" dirty="0" smtClean="0"/>
              <a:t>Проте рівень успіху у повній відмові від куріння в них не вище, ніж в тих, хто не використовує електронні сигарети.</a:t>
            </a:r>
          </a:p>
          <a:p>
            <a:r>
              <a:rPr lang="uk-UA" dirty="0" smtClean="0"/>
              <a:t>86% споживачів електронних сигарет не зменшують кількості викурених звичайних сигарет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691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95536" y="548680"/>
            <a:ext cx="828092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/>
              <a:t>Всесвітня організація охорони здоров’я та Міністерство охорони здоров’я України </a:t>
            </a:r>
            <a:r>
              <a:rPr lang="uk-UA" sz="4000" b="1" dirty="0">
                <a:solidFill>
                  <a:srgbClr val="002060"/>
                </a:solidFill>
              </a:rPr>
              <a:t>рекомендують громадянам утриматися від придбання та вживання електронних сигарет</a:t>
            </a:r>
            <a:r>
              <a:rPr lang="uk-UA" sz="4000" dirty="0"/>
              <a:t>, бо ці вироби не є безпечними для здоров'я і не пройшли відповідних випробувань.</a:t>
            </a:r>
          </a:p>
        </p:txBody>
      </p:sp>
    </p:spTree>
    <p:extLst>
      <p:ext uri="{BB962C8B-B14F-4D97-AF65-F5344CB8AC3E}">
        <p14:creationId xmlns:p14="http://schemas.microsoft.com/office/powerpoint/2010/main" val="30324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764704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16 грудня 2012 року набув чинності </a:t>
            </a:r>
            <a:r>
              <a:rPr lang="uk-UA" b="1" u="sng" dirty="0">
                <a:solidFill>
                  <a:schemeClr val="accent2">
                    <a:lumMod val="50000"/>
                  </a:schemeClr>
                </a:solidFill>
              </a:rPr>
              <a:t>Закон</a:t>
            </a:r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dirty="0"/>
              <a:t>№</a:t>
            </a:r>
            <a:r>
              <a:rPr lang="en-US" dirty="0"/>
              <a:t> </a:t>
            </a:r>
            <a:r>
              <a:rPr lang="uk-UA" dirty="0"/>
              <a:t>4844-</a:t>
            </a:r>
            <a:r>
              <a:rPr lang="en-US" dirty="0"/>
              <a:t>VI</a:t>
            </a:r>
            <a:r>
              <a:rPr lang="uk-UA" b="1" dirty="0"/>
              <a:t> «</a:t>
            </a:r>
            <a:r>
              <a:rPr lang="uk-UA" dirty="0"/>
              <a:t>Про внесення змін до деяких законів України щодо вдосконалення окремих положень про обмеження місць куріння тютюнових виробів», який </a:t>
            </a:r>
            <a:r>
              <a:rPr lang="uk-UA" b="1" u="sng" dirty="0">
                <a:solidFill>
                  <a:schemeClr val="accent2">
                    <a:lumMod val="50000"/>
                  </a:schemeClr>
                </a:solidFill>
              </a:rPr>
              <a:t>забороняє куріння </a:t>
            </a:r>
            <a:r>
              <a:rPr lang="uk-UA" b="1" u="sng" dirty="0" smtClean="0">
                <a:solidFill>
                  <a:schemeClr val="accent2">
                    <a:lumMod val="50000"/>
                  </a:schemeClr>
                </a:solidFill>
              </a:rPr>
              <a:t>електронних сигарет</a:t>
            </a:r>
            <a:r>
              <a:rPr lang="uk-UA" dirty="0" smtClean="0">
                <a:solidFill>
                  <a:schemeClr val="accent2">
                    <a:lumMod val="50000"/>
                  </a:schemeClr>
                </a:solidFill>
              </a:rPr>
              <a:t>, кальянів </a:t>
            </a:r>
            <a:r>
              <a:rPr lang="uk-UA" dirty="0"/>
              <a:t>та інших тютюнових виробів у громадських та на робочих місцях, зокрема у всіх приміщеннях закладів ресторанного господарства.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23307627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472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Електронні сигарети</vt:lpstr>
      <vt:lpstr>Схема електронної сигарети</vt:lpstr>
      <vt:lpstr>Електронні сигарети не є безпечними</vt:lpstr>
      <vt:lpstr>Як регулюються електронні сигарети в Україні?</vt:lpstr>
      <vt:lpstr>Як регулюються електронні сигарети в Європейському Союзі</vt:lpstr>
      <vt:lpstr>Електронні сигарети, як засіб для припинення куріння звичайних сигарет (за даними огляду міжнародних досліджень)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Konstantin Krasovsky</dc:creator>
  <cp:lastModifiedBy>Konstantin Krasovsky</cp:lastModifiedBy>
  <cp:revision>13</cp:revision>
  <dcterms:created xsi:type="dcterms:W3CDTF">2015-11-26T06:52:38Z</dcterms:created>
  <dcterms:modified xsi:type="dcterms:W3CDTF">2017-04-06T06:16:34Z</dcterms:modified>
</cp:coreProperties>
</file>