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81510" autoAdjust="0"/>
  </p:normalViewPr>
  <p:slideViewPr>
    <p:cSldViewPr>
      <p:cViewPr varScale="1">
        <p:scale>
          <a:sx n="59" d="100"/>
          <a:sy n="59" d="100"/>
        </p:scale>
        <p:origin x="-20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802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775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038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389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206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895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367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071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0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73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195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792E-FB5B-4E3E-B035-D3ABA233FDD3}" type="datetimeFigureOut">
              <a:rPr lang="uk-UA" smtClean="0"/>
              <a:t>23.12.2016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801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docid=AGtNHb8BO2nIHM&amp;tbnid=dUx-lLyVloEgzM:&amp;ved=0CAUQjRw&amp;url=http://www.egyptian-hookah.com/hookah-tobacco/hookah-shisha-tobacco.htm&amp;ei=ZUZEUuWsEIbI9gSiyYDQDQ&amp;psig=AFQjCNECLjYB7w92PMLSKTTuBKaEWy9anQ&amp;ust=1380292575849675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Кальян</a:t>
            </a:r>
            <a:r>
              <a:rPr lang="uk-UA" b="1" dirty="0" smtClean="0"/>
              <a:t>:</a:t>
            </a: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>старовинний </a:t>
            </a:r>
            <a:r>
              <a:rPr lang="uk-UA" b="1" dirty="0" smtClean="0"/>
              <a:t>засіб </a:t>
            </a:r>
            <a:r>
              <a:rPr lang="uk-UA" b="1" dirty="0" smtClean="0"/>
              <a:t>для </a:t>
            </a:r>
            <a:r>
              <a:rPr lang="uk-UA" b="1" dirty="0" smtClean="0"/>
              <a:t>куріння чи </a:t>
            </a:r>
            <a:r>
              <a:rPr lang="uk-UA" b="1" dirty="0" smtClean="0">
                <a:solidFill>
                  <a:srgbClr val="FF0000"/>
                </a:solidFill>
              </a:rPr>
              <a:t>нова епідемія</a:t>
            </a:r>
            <a:r>
              <a:rPr lang="uk-UA" b="1" dirty="0" smtClean="0"/>
              <a:t>?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uk-UA" dirty="0">
                <a:solidFill>
                  <a:schemeClr val="folHlink"/>
                </a:solidFill>
              </a:rPr>
              <a:t>Красовський К.С.</a:t>
            </a:r>
          </a:p>
          <a:p>
            <a:pPr>
              <a:defRPr/>
            </a:pPr>
            <a:r>
              <a:rPr lang="uk-UA" dirty="0">
                <a:solidFill>
                  <a:schemeClr val="folHlink"/>
                </a:solidFill>
              </a:rPr>
              <a:t>Завідувач відділом контролю над тютюном</a:t>
            </a:r>
          </a:p>
          <a:p>
            <a:pPr>
              <a:defRPr/>
            </a:pPr>
            <a:r>
              <a:rPr lang="uk-UA" dirty="0">
                <a:solidFill>
                  <a:schemeClr val="folHlink"/>
                </a:solidFill>
              </a:rPr>
              <a:t>Українського інституту стратегічних досліджень МОЗ України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48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Кальян </a:t>
            </a:r>
            <a:r>
              <a:rPr lang="uk-UA" sz="3600" dirty="0" smtClean="0"/>
              <a:t>- прилад для куріння, </a:t>
            </a:r>
            <a:r>
              <a:rPr lang="uk-UA" sz="3600" dirty="0" smtClean="0"/>
              <a:t>який дозволяє </a:t>
            </a:r>
            <a:r>
              <a:rPr lang="uk-UA" sz="3600" dirty="0" smtClean="0"/>
              <a:t>фільтрувати і охолоджувати дим, що вдихається.</a:t>
            </a:r>
            <a:endParaRPr lang="uk-UA" sz="36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032448" cy="492514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Роль фільтра відіграє посудина з водою, </a:t>
            </a:r>
            <a:r>
              <a:rPr lang="uk-UA" dirty="0" smtClean="0"/>
              <a:t>віном </a:t>
            </a:r>
            <a:r>
              <a:rPr lang="uk-UA" dirty="0" smtClean="0"/>
              <a:t>чи іншою рідиною. У посудину вставлена курильна чашка, поєднана з трубкою, кінець якої йде під воду. Вище рівня води з посудини відходить ще одна трубка, до якої прикріплений мундштук. При курінні в посудині кальяну створюється негативний тиск, завдяки чому дим піднімається крізь рідину і через трубку з мундштуком </a:t>
            </a:r>
            <a:r>
              <a:rPr lang="en-US" dirty="0" smtClean="0"/>
              <a:t>(</a:t>
            </a:r>
            <a:r>
              <a:rPr lang="uk-UA" dirty="0" smtClean="0"/>
              <a:t>цибухом</a:t>
            </a:r>
            <a:r>
              <a:rPr lang="en-US" dirty="0" smtClean="0"/>
              <a:t>)</a:t>
            </a:r>
            <a:r>
              <a:rPr lang="uk-UA" dirty="0" smtClean="0"/>
              <a:t> потрапляє в легені курця.</a:t>
            </a:r>
            <a:endParaRPr lang="uk-UA" dirty="0"/>
          </a:p>
        </p:txBody>
      </p:sp>
      <p:pic>
        <p:nvPicPr>
          <p:cNvPr id="3074" name="Picture 2" descr="C:\Users\Lenovo\Pictures\kalian_2-600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56792"/>
            <a:ext cx="4464496" cy="499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48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uk-UA" sz="2800" dirty="0" smtClean="0"/>
              <a:t>Хоча кальян використовували вже давно, протягом ХХ сторіччя він ставав все менш популярним і його курили переважно старі люди</a:t>
            </a:r>
            <a:r>
              <a:rPr lang="ru-RU" sz="2800" dirty="0" smtClean="0"/>
              <a:t>. </a:t>
            </a:r>
            <a:br>
              <a:rPr lang="ru-RU" sz="2800" dirty="0" smtClean="0"/>
            </a:br>
            <a:r>
              <a:rPr lang="uk-UA" sz="2800" b="1" dirty="0" smtClean="0"/>
              <a:t>Справжня епідемія почалася лише в 1990-і роки</a:t>
            </a:r>
            <a:endParaRPr lang="uk-UA" sz="2800" b="1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751715"/>
              </p:ext>
            </p:extLst>
          </p:nvPr>
        </p:nvGraphicFramePr>
        <p:xfrm>
          <a:off x="179512" y="1524000"/>
          <a:ext cx="8856984" cy="4065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Диаграмма" r:id="rId3" imgW="8229687" imgH="4819664" progId="Excel.Chart.8">
                  <p:embed followColorScheme="full"/>
                </p:oleObj>
              </mc:Choice>
              <mc:Fallback>
                <p:oleObj name="Диаграмма" r:id="rId3" imgW="8229687" imgH="4819664" progId="Excel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524000"/>
                        <a:ext cx="8856984" cy="40652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1560" y="5517232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/>
              <a:t>Кількість курців </a:t>
            </a:r>
            <a:r>
              <a:rPr lang="uk-UA" sz="2800" dirty="0" smtClean="0"/>
              <a:t>кальяну в Алеппо (Сирія) в 2004 році, </a:t>
            </a:r>
            <a:r>
              <a:rPr lang="uk-UA" sz="2800" dirty="0" smtClean="0"/>
              <a:t>розподіл </a:t>
            </a:r>
            <a:r>
              <a:rPr lang="uk-UA" sz="2800" dirty="0" smtClean="0"/>
              <a:t>по року початку куріння кальяну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772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Фактори поширення кальяну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39952" y="1124744"/>
            <a:ext cx="4824536" cy="5400600"/>
          </a:xfrm>
        </p:spPr>
        <p:txBody>
          <a:bodyPr>
            <a:normAutofit lnSpcReduction="10000"/>
          </a:bodyPr>
          <a:lstStyle/>
          <a:p>
            <a:r>
              <a:rPr lang="uk-UA" sz="2400" b="1" dirty="0" smtClean="0"/>
              <a:t>Запровадження масового виробництва </a:t>
            </a:r>
            <a:r>
              <a:rPr lang="uk-UA" sz="2400" b="1" dirty="0" err="1" smtClean="0"/>
              <a:t>мааселю</a:t>
            </a:r>
            <a:r>
              <a:rPr lang="uk-UA" sz="2400" b="1" dirty="0" smtClean="0"/>
              <a:t> (суміш тютюну з медом, фруктами та гліцерином) в 1990-роки.</a:t>
            </a:r>
          </a:p>
          <a:p>
            <a:r>
              <a:rPr lang="uk-UA" sz="2400" b="1" dirty="0" smtClean="0"/>
              <a:t>Уявлення про меншу шкоду через фільтрацію водою</a:t>
            </a:r>
          </a:p>
          <a:p>
            <a:r>
              <a:rPr lang="uk-UA" sz="2400" b="1" dirty="0" smtClean="0"/>
              <a:t>Поширення культури довгого перебування у кафе.</a:t>
            </a:r>
          </a:p>
          <a:p>
            <a:r>
              <a:rPr lang="uk-UA" sz="2400" b="1" dirty="0" smtClean="0"/>
              <a:t>Туризм до Єгипту та інших країн Близького Сходу.</a:t>
            </a:r>
          </a:p>
          <a:p>
            <a:r>
              <a:rPr lang="uk-UA" sz="2400" b="1" dirty="0" smtClean="0"/>
              <a:t>Країни, де поширеність куріння кальяну перевищує 2% </a:t>
            </a:r>
            <a:r>
              <a:rPr lang="uk-UA" sz="2400" i="1" dirty="0" smtClean="0"/>
              <a:t>(</a:t>
            </a:r>
            <a:r>
              <a:rPr lang="en-US" sz="2400" i="1" dirty="0" smtClean="0"/>
              <a:t>Tobacco Atlas, 2014)</a:t>
            </a:r>
            <a:r>
              <a:rPr lang="uk-UA" sz="2400" b="1" dirty="0" smtClean="0"/>
              <a:t>: Сирія, Єгипет, Туреччина, Іран, Пакистан, В'єтнам, Росія, Україна</a:t>
            </a:r>
            <a:endParaRPr lang="en-US" sz="2400" b="1" dirty="0" smtClean="0"/>
          </a:p>
          <a:p>
            <a:endParaRPr lang="uk-UA" sz="2400" b="1" dirty="0" smtClean="0"/>
          </a:p>
          <a:p>
            <a:pPr marL="0" indent="0">
              <a:buNone/>
            </a:pPr>
            <a:endParaRPr lang="uk-UA" sz="2400" b="1" dirty="0"/>
          </a:p>
        </p:txBody>
      </p:sp>
      <p:pic>
        <p:nvPicPr>
          <p:cNvPr id="5" name="Picture 4" descr="http://www.egyptian-hookah.com/hookah-tobacco/tobacco.jpg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9552" y="1412776"/>
            <a:ext cx="3466723" cy="512829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99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496" y="274638"/>
            <a:ext cx="8928992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Куріння кальяну може бути більш шкідливим, ніж куріння звичайних сигарет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5141168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Кальяни </a:t>
            </a:r>
            <a:r>
              <a:rPr lang="uk-UA" dirty="0"/>
              <a:t>не проходять стерилізації після використання іншою особою, тому 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люди, які курять кальян</a:t>
            </a:r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dirty="0"/>
              <a:t>у публічних місцях</a:t>
            </a:r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наражаються на ризик туберкульозу, гепатиту А, грипу, </a:t>
            </a:r>
            <a:r>
              <a:rPr lang="uk-UA" b="1" dirty="0" err="1">
                <a:solidFill>
                  <a:schemeClr val="accent6">
                    <a:lumMod val="50000"/>
                  </a:schemeClr>
                </a:solidFill>
              </a:rPr>
              <a:t>герпесу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 та інших інфекцій.</a:t>
            </a:r>
            <a:endParaRPr lang="uk-UA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dirty="0"/>
              <a:t>Вода в кальяні охолоджує тютюновий дим, завдяки чому курці кальяну затягуються глибше, і токсичні речовини диму потрапляють у нижні частки легень, що </a:t>
            </a:r>
            <a:r>
              <a:rPr lang="uk-UA" b="1" dirty="0">
                <a:solidFill>
                  <a:schemeClr val="accent6">
                    <a:lumMod val="75000"/>
                  </a:schemeClr>
                </a:solidFill>
              </a:rPr>
              <a:t>підвищує ризик важких респіраторних захворювань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Через </a:t>
            </a:r>
            <a:r>
              <a:rPr lang="uk-UA" dirty="0"/>
              <a:t>викликану чадним газом гіпоксію погіршуються навички управління автомобілем, і тому </a:t>
            </a:r>
            <a:r>
              <a:rPr lang="uk-UA" b="1" dirty="0">
                <a:solidFill>
                  <a:srgbClr val="FF0000"/>
                </a:solidFill>
              </a:rPr>
              <a:t>курці кальяну мають набагато вищий ризик ДТП</a:t>
            </a:r>
            <a:r>
              <a:rPr lang="uk-UA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7171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Пасивне куріння кальяну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Дим кальяну проходить через воду, яка фільтрує речовини, що формують запах тютюнового диму. Проте 85% тютюнового диму складається з газів, які не мають кольору, смаку і запаху і не затримуються водою. Тому </a:t>
            </a:r>
            <a:r>
              <a:rPr lang="uk-UA" b="1" dirty="0">
                <a:solidFill>
                  <a:srgbClr val="FF0000"/>
                </a:solidFill>
              </a:rPr>
              <a:t>люди, які самі не курять кальян, але перебувають у приміщенні, де є дим кальяну, не відчувають </a:t>
            </a:r>
            <a:r>
              <a:rPr lang="uk-UA" b="1" dirty="0" smtClean="0">
                <a:solidFill>
                  <a:srgbClr val="FF0000"/>
                </a:solidFill>
              </a:rPr>
              <a:t>небезпеки</a:t>
            </a:r>
            <a:r>
              <a:rPr lang="uk-UA" b="1" dirty="0" smtClean="0"/>
              <a:t>.</a:t>
            </a:r>
          </a:p>
          <a:p>
            <a:r>
              <a:rPr lang="uk-UA" dirty="0" smtClean="0"/>
              <a:t>При курінні 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кальян</a:t>
            </a:r>
            <a:r>
              <a:rPr lang="uk-UA" dirty="0" smtClean="0"/>
              <a:t>у тютюнова суміш нагрівається за допомогою горіння вугілля. Це значно підвищує вміст у повітрі чадного газу, який 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викликає 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головний біль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 отруєння і запаморочення</a:t>
            </a:r>
            <a:r>
              <a:rPr lang="uk-UA" b="1" dirty="0" smtClean="0"/>
              <a:t>,</a:t>
            </a:r>
            <a:r>
              <a:rPr lang="uk-UA" dirty="0" smtClean="0"/>
              <a:t> в тому числі серед тих, хто сам не курить, але перебуває у приміщенні, де курять кальян.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987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45624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/>
              <a:t>16 грудня 2012 року набув чинності </a:t>
            </a:r>
            <a:r>
              <a:rPr lang="uk-UA" sz="3600" b="1" u="sng" dirty="0">
                <a:solidFill>
                  <a:srgbClr val="FF0000"/>
                </a:solidFill>
              </a:rPr>
              <a:t>Закон</a:t>
            </a:r>
            <a:r>
              <a:rPr lang="uk-UA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3600" dirty="0"/>
              <a:t>№</a:t>
            </a:r>
            <a:r>
              <a:rPr lang="en-US" sz="3600" dirty="0"/>
              <a:t> </a:t>
            </a:r>
            <a:r>
              <a:rPr lang="uk-UA" sz="3600" dirty="0"/>
              <a:t>4844-</a:t>
            </a:r>
            <a:r>
              <a:rPr lang="en-US" sz="3600" dirty="0"/>
              <a:t>VI</a:t>
            </a:r>
            <a:r>
              <a:rPr lang="uk-UA" sz="3600" b="1" dirty="0"/>
              <a:t> «</a:t>
            </a:r>
            <a:r>
              <a:rPr lang="uk-UA" sz="3600" dirty="0"/>
              <a:t>Про внесення змін до деяких законів України щодо вдосконалення окремих положень про обмеження місць куріння тютюнових виробів», який </a:t>
            </a:r>
            <a:r>
              <a:rPr lang="uk-UA" sz="3600" b="1" u="sng" dirty="0">
                <a:solidFill>
                  <a:srgbClr val="FF0000"/>
                </a:solidFill>
              </a:rPr>
              <a:t>забороняє куріння </a:t>
            </a:r>
            <a:r>
              <a:rPr lang="uk-UA" sz="3600" dirty="0" smtClean="0">
                <a:solidFill>
                  <a:schemeClr val="accent2">
                    <a:lumMod val="50000"/>
                  </a:schemeClr>
                </a:solidFill>
              </a:rPr>
              <a:t>електронних сигарет</a:t>
            </a:r>
            <a:r>
              <a:rPr lang="uk-UA" sz="3600" b="1" u="sng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uk-UA" sz="3600" b="1" u="sng" dirty="0" smtClean="0">
                <a:solidFill>
                  <a:srgbClr val="FF0000"/>
                </a:solidFill>
              </a:rPr>
              <a:t>кальянів</a:t>
            </a:r>
            <a:r>
              <a:rPr lang="uk-UA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3600" dirty="0"/>
              <a:t>та інших тютюнових виробів у громадських та на робочих місцях, зокрема у всіх приміщеннях закладів ресторанного господарства.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23307627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434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Диаграмма</vt:lpstr>
      <vt:lpstr>Кальян: старовинний засіб для куріння чи нова епідемія?</vt:lpstr>
      <vt:lpstr>Кальян - прилад для куріння, який дозволяє фільтрувати і охолоджувати дим, що вдихається.</vt:lpstr>
      <vt:lpstr>Хоча кальян використовували вже давно, протягом ХХ сторіччя він ставав все менш популярним і його курили переважно старі люди.  Справжня епідемія почалася лише в 1990-і роки</vt:lpstr>
      <vt:lpstr>Фактори поширення кальяну</vt:lpstr>
      <vt:lpstr>Куріння кальяну може бути більш шкідливим, ніж куріння звичайних сигарет</vt:lpstr>
      <vt:lpstr>Пасивне куріння кальяну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Konstantin Krasovsky</dc:creator>
  <cp:lastModifiedBy>Konstantin Krasovsky</cp:lastModifiedBy>
  <cp:revision>13</cp:revision>
  <dcterms:created xsi:type="dcterms:W3CDTF">2015-11-26T06:52:38Z</dcterms:created>
  <dcterms:modified xsi:type="dcterms:W3CDTF">2016-12-23T15:27:15Z</dcterms:modified>
</cp:coreProperties>
</file>