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8" r:id="rId2"/>
    <p:sldId id="277" r:id="rId3"/>
    <p:sldId id="270" r:id="rId4"/>
    <p:sldId id="272" r:id="rId5"/>
    <p:sldId id="256" r:id="rId6"/>
    <p:sldId id="271" r:id="rId7"/>
    <p:sldId id="265" r:id="rId8"/>
    <p:sldId id="266" r:id="rId9"/>
    <p:sldId id="267" r:id="rId10"/>
    <p:sldId id="264" r:id="rId11"/>
    <p:sldId id="257" r:id="rId12"/>
    <p:sldId id="261" r:id="rId13"/>
    <p:sldId id="259" r:id="rId14"/>
    <p:sldId id="263" r:id="rId15"/>
    <p:sldId id="260" r:id="rId16"/>
    <p:sldId id="278" r:id="rId17"/>
    <p:sldId id="279" r:id="rId18"/>
    <p:sldId id="27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E791-0DFB-41E0-BCB6-50481A889E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7097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4EFB-4D08-474E-A671-1D3B5A9230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0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563306-E5D1-4180-8352-C2470D861FB6}" type="datetimeFigureOut">
              <a:rPr lang="ru-RU" smtClean="0"/>
              <a:pPr/>
              <a:t>14.09.2018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D89691-8FA8-4FE0-89A5-AAFD034929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4582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>Київський національний торговельно-економічний університет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Спеціалізовані програмні продукти</a:t>
            </a:r>
            <a:br>
              <a:rPr lang="uk-UA" dirty="0" smtClean="0"/>
            </a:br>
            <a:r>
              <a:rPr lang="uk-UA" dirty="0" smtClean="0"/>
              <a:t> в туризмі: впровадження  в освітній процес КНТЕУ</a:t>
            </a:r>
            <a:r>
              <a:rPr lang="ru-RU" dirty="0" smtClean="0"/>
              <a:t>.</a:t>
            </a:r>
            <a:r>
              <a:rPr lang="uk-UA" dirty="0" smtClean="0"/>
              <a:t> Актуалізація.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dirty="0" smtClean="0"/>
              <a:t>Презентація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58200" cy="1296144"/>
          </a:xfrm>
        </p:spPr>
        <p:txBody>
          <a:bodyPr>
            <a:noAutofit/>
          </a:bodyPr>
          <a:lstStyle/>
          <a:p>
            <a:pPr algn="ctr"/>
            <a:endParaRPr lang="uk-UA" sz="1000" b="1" dirty="0" smtClean="0"/>
          </a:p>
          <a:p>
            <a:pPr algn="ctr"/>
            <a:endParaRPr lang="uk-UA" sz="1000" dirty="0"/>
          </a:p>
          <a:p>
            <a:pPr algn="ctr"/>
            <a:endParaRPr lang="uk-UA" sz="1000" dirty="0" smtClean="0"/>
          </a:p>
          <a:p>
            <a:pPr algn="ctr"/>
            <a:endParaRPr lang="uk-UA" sz="1000" dirty="0" smtClean="0"/>
          </a:p>
          <a:p>
            <a:pPr algn="ctr"/>
            <a:r>
              <a:rPr lang="uk-UA" sz="1800" dirty="0" smtClean="0"/>
              <a:t>Факультет </a:t>
            </a:r>
            <a:r>
              <a:rPr lang="uk-UA" sz="1800" dirty="0" err="1" smtClean="0"/>
              <a:t>ресторанно</a:t>
            </a:r>
            <a:r>
              <a:rPr lang="uk-UA" sz="1800" dirty="0" smtClean="0"/>
              <a:t>-готельного та туристичного  бізнесу</a:t>
            </a:r>
          </a:p>
          <a:p>
            <a:pPr algn="ctr"/>
            <a:r>
              <a:rPr lang="uk-UA" sz="1800" dirty="0"/>
              <a:t>Кафедра туризму та </a:t>
            </a:r>
            <a:r>
              <a:rPr lang="uk-UA" sz="1800" dirty="0" smtClean="0"/>
              <a:t>рекреації </a:t>
            </a:r>
          </a:p>
          <a:p>
            <a:pPr algn="ctr"/>
            <a:r>
              <a:rPr lang="uk-UA" sz="1800" dirty="0" smtClean="0"/>
              <a:t>Кабінет менеджменту </a:t>
            </a:r>
            <a:r>
              <a:rPr lang="uk-UA" sz="2000" dirty="0" smtClean="0"/>
              <a:t>туристичного</a:t>
            </a:r>
            <a:r>
              <a:rPr lang="uk-UA" sz="1800" dirty="0" smtClean="0"/>
              <a:t> бізнесу</a:t>
            </a:r>
          </a:p>
          <a:p>
            <a:pPr algn="ctr"/>
            <a:r>
              <a:rPr lang="uk-UA" sz="1800" dirty="0" smtClean="0"/>
              <a:t>А-532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18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84" y="188640"/>
            <a:ext cx="8686800" cy="838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Google Earth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52987"/>
            <a:ext cx="4347592" cy="45259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Програма призначена для аналізу </a:t>
            </a:r>
            <a:r>
              <a:rPr lang="uk-UA" sz="2400" dirty="0" err="1" smtClean="0"/>
              <a:t>геопростороих</a:t>
            </a:r>
            <a:r>
              <a:rPr lang="uk-UA" sz="2400" dirty="0" smtClean="0"/>
              <a:t> даних з різних куточків Землі. В ній </a:t>
            </a:r>
            <a:r>
              <a:rPr lang="uk-UA" sz="2400" dirty="0"/>
              <a:t>викладено </a:t>
            </a:r>
            <a:r>
              <a:rPr lang="uk-UA" sz="2400" dirty="0" err="1"/>
              <a:t>аерофотознімки</a:t>
            </a:r>
            <a:r>
              <a:rPr lang="uk-UA" sz="2400" dirty="0"/>
              <a:t> та сателітні знімки більшої частини </a:t>
            </a:r>
            <a:r>
              <a:rPr lang="uk-UA" sz="2400" dirty="0" smtClean="0"/>
              <a:t>Землі, дано коротку інформацію про різні об'єкти на поверхні, фотографії, маршрути руху. </a:t>
            </a:r>
            <a:r>
              <a:rPr lang="uk-UA" sz="2400" dirty="0"/>
              <a:t>Для деяких регіонів ці знімки сягають дуже високої якості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Використовується для дослідження курортних та туристичних об'єктів світу.</a:t>
            </a:r>
            <a:endParaRPr lang="ru-RU" sz="2400" dirty="0"/>
          </a:p>
        </p:txBody>
      </p:sp>
      <p:pic>
        <p:nvPicPr>
          <p:cNvPr id="6146" name="Picture 2" descr="https://www.turkcebilgi.com/uploads/media/resim/googleearthavrasyagoruntu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18231" cy="20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ighthousebaysa.com/wordp/wp-includes/js/google-earth-i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276872"/>
            <a:ext cx="2594323" cy="19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echnoguide.com.ua/wp-content/uploads/2015/02/google-earth-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4130575"/>
            <a:ext cx="41563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3"/>
            <a:ext cx="7543800" cy="115212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ru-RU" err="1" smtClean="0">
                <a:solidFill>
                  <a:schemeClr val="hlink"/>
                </a:solidFill>
              </a:rPr>
              <a:t>Statistica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graphicFrame>
        <p:nvGraphicFramePr>
          <p:cNvPr id="20484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637606"/>
              </p:ext>
            </p:extLst>
          </p:nvPr>
        </p:nvGraphicFramePr>
        <p:xfrm>
          <a:off x="179513" y="1124745"/>
          <a:ext cx="3960440" cy="285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Точечный рисунок" r:id="rId3" imgW="9733333" imgH="7028571" progId="PBrush">
                  <p:embed/>
                </p:oleObj>
              </mc:Choice>
              <mc:Fallback>
                <p:oleObj name="Точечный рисунок" r:id="rId3" imgW="9733333" imgH="7028571" progId="PBrush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24745"/>
                        <a:ext cx="3960440" cy="2859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 smtClean="0"/>
              <a:t>Всебічна інтегрована програма статистичного аналізу даних, яка дозволяє графічно підвести підсумки статистичних даних, використовуючи смугові, кругові та точкові діаграми, дерево цілей, тривимірні графіки тощо. Включає в себе факторний  і кластерний аналіз, систем баз даних та аналітичних програм.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000" dirty="0" smtClean="0"/>
              <a:t>Використовується при оцінці факторів розвитку туристичного підприємства</a:t>
            </a:r>
            <a:endParaRPr lang="ru-RU" altLang="ru-RU" sz="2000" dirty="0" smtClean="0"/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/>
        </p:nvGraphicFramePr>
        <p:xfrm>
          <a:off x="900113" y="4114800"/>
          <a:ext cx="3671887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Точечный рисунок" r:id="rId5" imgW="9752381" imgH="7028571" progId="PBrush">
                  <p:embed/>
                </p:oleObj>
              </mc:Choice>
              <mc:Fallback>
                <p:oleObj name="Точечный рисунок" r:id="rId5" imgW="9752381" imgH="7028571" progId="PBrush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14800"/>
                        <a:ext cx="3671887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2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ru-RU" dirty="0" err="1" smtClean="0">
                <a:solidFill>
                  <a:schemeClr val="hlink"/>
                </a:solidFill>
              </a:rPr>
              <a:t>Statistica</a:t>
            </a:r>
            <a:r>
              <a:rPr lang="ru-RU" altLang="ru-RU" dirty="0" smtClean="0">
                <a:solidFill>
                  <a:schemeClr val="hlink"/>
                </a:solidFill>
              </a:rPr>
              <a:t> </a:t>
            </a:r>
            <a:r>
              <a:rPr lang="en-US" altLang="ru-RU" dirty="0" smtClean="0">
                <a:solidFill>
                  <a:schemeClr val="hlink"/>
                </a:solidFill>
              </a:rPr>
              <a:t>8</a:t>
            </a:r>
            <a:r>
              <a:rPr lang="uk-UA" altLang="ru-RU" dirty="0" smtClean="0">
                <a:solidFill>
                  <a:schemeClr val="hlink"/>
                </a:solidFill>
              </a:rPr>
              <a:t>.0</a:t>
            </a:r>
            <a:endParaRPr lang="ru-RU" altLang="ru-RU" dirty="0" smtClean="0">
              <a:solidFill>
                <a:schemeClr val="hlink"/>
              </a:solidFill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30727" name="Object 13"/>
          <p:cNvGraphicFramePr>
            <a:graphicFrameLocks noChangeAspect="1"/>
          </p:cNvGraphicFramePr>
          <p:nvPr/>
        </p:nvGraphicFramePr>
        <p:xfrm>
          <a:off x="250825" y="1916113"/>
          <a:ext cx="432117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STATISTICA Graph" r:id="rId3" imgW="7131396" imgH="4632960" progId="">
                  <p:embed/>
                </p:oleObj>
              </mc:Choice>
              <mc:Fallback>
                <p:oleObj name="STATISTICA Graph" r:id="rId3" imgW="7131396" imgH="4632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4321175" cy="28082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0" y="1500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30729" name="Object 15"/>
          <p:cNvGraphicFramePr>
            <a:graphicFrameLocks noChangeAspect="1"/>
          </p:cNvGraphicFramePr>
          <p:nvPr/>
        </p:nvGraphicFramePr>
        <p:xfrm>
          <a:off x="4686300" y="3817938"/>
          <a:ext cx="43561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STATISTICA Graph" r:id="rId5" imgW="7131396" imgH="4632960" progId="">
                  <p:embed/>
                </p:oleObj>
              </mc:Choice>
              <mc:Fallback>
                <p:oleObj name="STATISTICA Graph" r:id="rId5" imgW="7131396" imgH="46329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3817938"/>
                        <a:ext cx="4356100" cy="283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971550" y="494188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ru-RU" sz="1800"/>
              <a:t>Дерево кластерного аналізу факторів</a:t>
            </a:r>
            <a:endParaRPr lang="ru-RU" altLang="ru-RU" sz="1800"/>
          </a:p>
        </p:txBody>
      </p: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5364163" y="30686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ru-RU" sz="1800"/>
              <a:t>Криві ймовірності для прогнозування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9014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81994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ru-RU" smtClean="0">
                <a:solidFill>
                  <a:schemeClr val="hlink"/>
                </a:solidFill>
              </a:rPr>
              <a:t>Surfer Golden Software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pic>
        <p:nvPicPr>
          <p:cNvPr id="22534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4" y="1621433"/>
            <a:ext cx="3710825" cy="2556991"/>
          </a:xfrm>
          <a:noFill/>
        </p:spPr>
      </p:pic>
      <p:sp>
        <p:nvSpPr>
          <p:cNvPr id="45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932040" y="1170474"/>
            <a:ext cx="36957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dirty="0" smtClean="0"/>
              <a:t>Створення статистичних поверхонь та поверхонь просторової регресії. Використовується у регіональному менеджменті</a:t>
            </a:r>
            <a:r>
              <a:rPr lang="en-US" altLang="ru-RU" sz="2400" dirty="0" smtClean="0"/>
              <a:t> </a:t>
            </a:r>
            <a:r>
              <a:rPr lang="uk-UA" altLang="ru-RU" sz="2400" dirty="0" smtClean="0"/>
              <a:t>туристичного підприємства.</a:t>
            </a:r>
            <a:endParaRPr lang="ru-RU" altLang="ru-RU" sz="2400" dirty="0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9" y="1700808"/>
            <a:ext cx="3960468" cy="25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8" y="4114800"/>
            <a:ext cx="3795447" cy="24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340678"/>
            <a:ext cx="384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Обсяги доходів від туризму, млн. грн.</a:t>
            </a: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8773"/>
              </p:ext>
            </p:extLst>
          </p:nvPr>
        </p:nvGraphicFramePr>
        <p:xfrm>
          <a:off x="5076056" y="4188544"/>
          <a:ext cx="3252788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Точечный рисунок" r:id="rId6" imgW="9716856" imgH="6980952" progId="PBrush">
                  <p:embed/>
                </p:oleObj>
              </mc:Choice>
              <mc:Fallback>
                <p:oleObj name="Точечный рисунок" r:id="rId6" imgW="9716856" imgH="6980952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188544"/>
                        <a:ext cx="3252788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9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ru-RU" smtClean="0">
                <a:solidFill>
                  <a:schemeClr val="hlink"/>
                </a:solidFill>
              </a:rPr>
              <a:t>Surfer Golden Software</a:t>
            </a:r>
            <a:r>
              <a:rPr lang="ru-RU" altLang="ru-RU" smtClean="0"/>
              <a:t> </a:t>
            </a:r>
          </a:p>
        </p:txBody>
      </p:sp>
      <p:pic>
        <p:nvPicPr>
          <p:cNvPr id="32771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00608" y="1638449"/>
            <a:ext cx="6029582" cy="4244826"/>
          </a:xfrm>
        </p:spPr>
      </p:pic>
      <p:pic>
        <p:nvPicPr>
          <p:cNvPr id="3277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01" y="1556792"/>
            <a:ext cx="6408712" cy="4536503"/>
          </a:xfrm>
        </p:spPr>
      </p:pic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251520" y="5193397"/>
            <a:ext cx="8784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uk-UA" altLang="ru-RU" sz="1800" smtClean="0"/>
              <a:t>Міжнародні туристичні поїздки                    Міжнародні туристичні прибуття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611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ru-RU" err="1" smtClean="0">
                <a:solidFill>
                  <a:schemeClr val="hlink"/>
                </a:solidFill>
              </a:rPr>
              <a:t>Microcal</a:t>
            </a:r>
            <a:r>
              <a:rPr lang="en-US" altLang="ru-RU" smtClean="0">
                <a:solidFill>
                  <a:schemeClr val="hlink"/>
                </a:solidFill>
              </a:rPr>
              <a:t> Origin</a:t>
            </a:r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4380"/>
              </p:ext>
            </p:extLst>
          </p:nvPr>
        </p:nvGraphicFramePr>
        <p:xfrm>
          <a:off x="107504" y="1340768"/>
          <a:ext cx="4464496" cy="293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Graph" r:id="rId3" imgW="4131360" imgH="2887200" progId="Origin50.Graph">
                  <p:embed/>
                </p:oleObj>
              </mc:Choice>
              <mc:Fallback>
                <p:oleObj name="Graph" r:id="rId3" imgW="4131360" imgH="288720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340768"/>
                        <a:ext cx="4464496" cy="2931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08104" y="1270963"/>
            <a:ext cx="27866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altLang="ru-RU" sz="2000" dirty="0">
                <a:solidFill>
                  <a:srgbClr val="C00000"/>
                </a:solidFill>
              </a:rPr>
              <a:t>Продуктивність праці у </a:t>
            </a:r>
          </a:p>
          <a:p>
            <a:r>
              <a:rPr lang="uk-UA" altLang="ru-RU" sz="2000" dirty="0" smtClean="0">
                <a:solidFill>
                  <a:srgbClr val="C00000"/>
                </a:solidFill>
              </a:rPr>
              <a:t>соціальному комплексі </a:t>
            </a:r>
            <a:endParaRPr lang="uk-UA" altLang="ru-RU" sz="2000" dirty="0">
              <a:solidFill>
                <a:srgbClr val="C00000"/>
              </a:solidFill>
            </a:endParaRPr>
          </a:p>
          <a:p>
            <a:r>
              <a:rPr lang="uk-UA" altLang="ru-RU" sz="2000" dirty="0">
                <a:solidFill>
                  <a:srgbClr val="C00000"/>
                </a:solidFill>
              </a:rPr>
              <a:t>міст України</a:t>
            </a:r>
            <a:r>
              <a:rPr lang="en-US" altLang="ru-RU" sz="20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07298"/>
              </p:ext>
            </p:extLst>
          </p:nvPr>
        </p:nvGraphicFramePr>
        <p:xfrm>
          <a:off x="3841543" y="3068960"/>
          <a:ext cx="5387686" cy="378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Graph" r:id="rId5" imgW="4131360" imgH="2887200" progId="Origin50.Graph">
                  <p:embed/>
                </p:oleObj>
              </mc:Choice>
              <mc:Fallback>
                <p:oleObj name="Graph" r:id="rId5" imgW="4131360" imgH="288720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543" y="3068960"/>
                        <a:ext cx="5387686" cy="3789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9552" y="5327050"/>
            <a:ext cx="41372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uk-UA" altLang="ru-RU" sz="2000" dirty="0">
                <a:solidFill>
                  <a:srgbClr val="C00000"/>
                </a:solidFill>
              </a:rPr>
              <a:t>Рівень рентабельності </a:t>
            </a:r>
          </a:p>
          <a:p>
            <a:r>
              <a:rPr lang="uk-UA" altLang="ru-RU" sz="2000" dirty="0" smtClean="0">
                <a:solidFill>
                  <a:srgbClr val="C00000"/>
                </a:solidFill>
              </a:rPr>
              <a:t>підприємств соціального комплексу</a:t>
            </a:r>
            <a:endParaRPr lang="uk-UA" altLang="ru-RU" sz="2000" dirty="0">
              <a:solidFill>
                <a:srgbClr val="C00000"/>
              </a:solidFill>
            </a:endParaRPr>
          </a:p>
          <a:p>
            <a:r>
              <a:rPr lang="uk-UA" altLang="ru-RU" sz="2000" dirty="0">
                <a:solidFill>
                  <a:srgbClr val="C00000"/>
                </a:solidFill>
              </a:rPr>
              <a:t>міст України</a:t>
            </a:r>
            <a:r>
              <a:rPr lang="en-US" altLang="ru-RU" sz="20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4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ru-RU" dirty="0" smtClean="0">
                <a:solidFill>
                  <a:schemeClr val="hlink"/>
                </a:solidFill>
              </a:rPr>
              <a:t>MapInfo Pro 12.3</a:t>
            </a:r>
            <a:endParaRPr lang="ru-RU" altLang="ru-RU" dirty="0" smtClean="0">
              <a:solidFill>
                <a:schemeClr val="hlink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92480" cy="41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dirty="0">
                <a:solidFill>
                  <a:schemeClr val="hlink"/>
                </a:solidFill>
              </a:rPr>
              <a:t>MapInfo Pro 12.3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68952" cy="568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dirty="0" smtClean="0"/>
              <a:t>Плани щодо подальшого вдосконалення програмного Й технічного забезпечення освітнього процесу за спеціальностями «Туризм» та «Менеджмент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30816" cy="525658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Необхідність встановлення нових програмних продуктів: </a:t>
            </a:r>
          </a:p>
          <a:p>
            <a:pPr lvl="1"/>
            <a:r>
              <a:rPr lang="uk-UA" dirty="0" smtClean="0"/>
              <a:t>Програми для наукового багатоваріантного комп'ютерного прогнозування</a:t>
            </a:r>
          </a:p>
          <a:p>
            <a:pPr lvl="1"/>
            <a:r>
              <a:rPr lang="uk-UA" dirty="0" smtClean="0"/>
              <a:t>Програми для розробки та реалізації проектів </a:t>
            </a:r>
            <a:r>
              <a:rPr lang="en-US" dirty="0" smtClean="0"/>
              <a:t>Project Expert</a:t>
            </a:r>
            <a:r>
              <a:rPr lang="uk-UA" dirty="0" smtClean="0"/>
              <a:t>, адаптованого для потреб туризму</a:t>
            </a:r>
          </a:p>
          <a:p>
            <a:pPr lvl="1"/>
            <a:r>
              <a:rPr lang="uk-UA" dirty="0" smtClean="0"/>
              <a:t>Програми для інноваційного пошуку рішень на основі методу </a:t>
            </a:r>
            <a:r>
              <a:rPr lang="uk-UA" dirty="0" err="1" smtClean="0"/>
              <a:t>нейромереж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Deductor</a:t>
            </a:r>
            <a:r>
              <a:rPr lang="en-US" dirty="0" smtClean="0"/>
              <a:t> Studio 6.0</a:t>
            </a:r>
            <a:r>
              <a:rPr lang="uk-UA" dirty="0" smtClean="0"/>
              <a:t> та ін.</a:t>
            </a:r>
            <a:r>
              <a:rPr lang="en-US" dirty="0" smtClean="0"/>
              <a:t>)</a:t>
            </a:r>
            <a:endParaRPr lang="uk-UA" dirty="0" smtClean="0"/>
          </a:p>
          <a:p>
            <a:pPr lvl="1"/>
            <a:r>
              <a:rPr lang="uk-UA" dirty="0" smtClean="0"/>
              <a:t>Програм доступу до повнотекстових бібліотечних та довідкових ресурсів, міжнародних </a:t>
            </a:r>
            <a:r>
              <a:rPr lang="uk-UA" dirty="0" err="1" smtClean="0"/>
              <a:t>наукометричних</a:t>
            </a:r>
            <a:r>
              <a:rPr lang="uk-UA" dirty="0" smtClean="0"/>
              <a:t> баз даних, статистичних й аналітичних даних міжнародних та світових туристичних організацій (</a:t>
            </a:r>
            <a:r>
              <a:rPr lang="en-US" dirty="0" smtClean="0"/>
              <a:t>UNWTO, WTTC</a:t>
            </a:r>
            <a:r>
              <a:rPr lang="uk-UA" dirty="0" smtClean="0"/>
              <a:t>)</a:t>
            </a:r>
          </a:p>
          <a:p>
            <a:r>
              <a:rPr lang="uk-UA" b="1" dirty="0" smtClean="0"/>
              <a:t>Необхідність </a:t>
            </a:r>
            <a:r>
              <a:rPr lang="uk-UA" b="1" dirty="0"/>
              <a:t>придбання інноваційних технічних пристроїв: </a:t>
            </a:r>
          </a:p>
          <a:p>
            <a:pPr lvl="1"/>
            <a:r>
              <a:rPr lang="en-US" dirty="0"/>
              <a:t>Wi-Fi </a:t>
            </a:r>
            <a:r>
              <a:rPr lang="ru-RU" dirty="0" smtClean="0"/>
              <a:t>роутер в ауд. А-532</a:t>
            </a:r>
          </a:p>
          <a:p>
            <a:pPr lvl="1"/>
            <a:r>
              <a:rPr lang="uk-UA" dirty="0" smtClean="0"/>
              <a:t>Стаціонарний проектор </a:t>
            </a:r>
            <a:r>
              <a:rPr lang="en-US" dirty="0" smtClean="0"/>
              <a:t>Light Pro</a:t>
            </a:r>
            <a:r>
              <a:rPr lang="uk-UA" dirty="0" smtClean="0"/>
              <a:t> в </a:t>
            </a:r>
            <a:r>
              <a:rPr lang="uk-UA" dirty="0" err="1" smtClean="0"/>
              <a:t>ауд</a:t>
            </a:r>
            <a:r>
              <a:rPr lang="uk-UA" dirty="0" smtClean="0"/>
              <a:t>. А-532, А-540, А-511</a:t>
            </a:r>
            <a:endParaRPr lang="en-US" dirty="0" smtClean="0"/>
          </a:p>
          <a:p>
            <a:pPr lvl="1"/>
            <a:r>
              <a:rPr lang="uk-UA" dirty="0" smtClean="0"/>
              <a:t>Мультимедійна дошка в </a:t>
            </a:r>
            <a:r>
              <a:rPr lang="uk-UA" dirty="0" err="1"/>
              <a:t>ауд</a:t>
            </a:r>
            <a:r>
              <a:rPr lang="uk-UA" dirty="0"/>
              <a:t>. </a:t>
            </a:r>
            <a:r>
              <a:rPr lang="uk-UA" dirty="0" smtClean="0"/>
              <a:t>А-532 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4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1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Технічне оснащення освітнього процесу кафедри туризму та рекреації: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720" y="1463079"/>
            <a:ext cx="7139880" cy="5688632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Ауд</a:t>
            </a:r>
            <a:r>
              <a:rPr lang="uk-UA" dirty="0" smtClean="0"/>
              <a:t>. А-532 обладнана 15 машино-місцями, які представлені сучасними стаціонарними комп'ютерами класу А з мікропроцесором </a:t>
            </a:r>
            <a:r>
              <a:rPr lang="en-US" dirty="0" smtClean="0"/>
              <a:t>Intel Core I5</a:t>
            </a:r>
            <a:r>
              <a:rPr lang="uk-UA" dirty="0" smtClean="0"/>
              <a:t> та високими технічними характеристиками  продуктивності обчислювального процесу й мультимедіа. Кожне місце обладнане </a:t>
            </a:r>
            <a:r>
              <a:rPr lang="uk-UA" dirty="0" err="1" smtClean="0"/>
              <a:t>широкополосним</a:t>
            </a:r>
            <a:r>
              <a:rPr lang="uk-UA" dirty="0" smtClean="0"/>
              <a:t> екраном з мультимедіа-функціями.</a:t>
            </a:r>
          </a:p>
          <a:p>
            <a:r>
              <a:rPr lang="uk-UA" dirty="0" smtClean="0"/>
              <a:t>Всі машино-місця мають доступ до мережі швидкісного </a:t>
            </a:r>
            <a:r>
              <a:rPr lang="uk-UA" dirty="0" err="1" smtClean="0"/>
              <a:t>проводового</a:t>
            </a:r>
            <a:r>
              <a:rPr lang="uk-UA" dirty="0" smtClean="0"/>
              <a:t> Інтернет-з'єднання.</a:t>
            </a:r>
          </a:p>
          <a:p>
            <a:r>
              <a:rPr lang="uk-UA" dirty="0" smtClean="0"/>
              <a:t>Комп'ютерне обладнання може використовуватись як для виконання індивідуальної роботи студентів, так і для колективних завдань під керівництвом викладача (в </a:t>
            </a:r>
            <a:r>
              <a:rPr lang="uk-UA" dirty="0" err="1" smtClean="0"/>
              <a:t>т.ч</a:t>
            </a:r>
            <a:r>
              <a:rPr lang="uk-UA" dirty="0" smtClean="0"/>
              <a:t>. віддаленого керівництва за допомогою ряду додаткових програм).</a:t>
            </a:r>
          </a:p>
          <a:p>
            <a:r>
              <a:rPr lang="uk-UA" dirty="0" smtClean="0"/>
              <a:t>Швидкісний доступ до Інтернет може забезпечити проведення </a:t>
            </a:r>
            <a:r>
              <a:rPr lang="uk-UA" dirty="0" err="1" smtClean="0"/>
              <a:t>відеоконференцій</a:t>
            </a:r>
            <a:r>
              <a:rPr lang="uk-UA" dirty="0" smtClean="0"/>
              <a:t>, </a:t>
            </a:r>
            <a:r>
              <a:rPr lang="uk-UA" dirty="0" err="1" smtClean="0"/>
              <a:t>вебінарів</a:t>
            </a:r>
            <a:r>
              <a:rPr lang="uk-UA" dirty="0" smtClean="0"/>
              <a:t> та інтерактивних </a:t>
            </a:r>
            <a:r>
              <a:rPr lang="uk-UA" dirty="0" err="1" smtClean="0"/>
              <a:t>воркшопів</a:t>
            </a:r>
            <a:r>
              <a:rPr lang="uk-UA" dirty="0" smtClean="0"/>
              <a:t> для спільної роботи з партнерами як з України так і з інших держав.</a:t>
            </a:r>
            <a:endParaRPr lang="ru-RU" dirty="0"/>
          </a:p>
        </p:txBody>
      </p:sp>
      <p:pic>
        <p:nvPicPr>
          <p:cNvPr id="6146" name="Picture 2" descr="Картинки по запросу teamvie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1600200" cy="22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sk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3" y="2903239"/>
            <a:ext cx="1248073" cy="12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intel core i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4" y="1463079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Основні спеціалізовані Комп’ютерні  програми, встановлені в класі А-532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667349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en-US" b="1" dirty="0" smtClean="0"/>
              <a:t>Amadeus </a:t>
            </a:r>
            <a:r>
              <a:rPr lang="en-US" b="1" dirty="0"/>
              <a:t>selling platform</a:t>
            </a:r>
            <a:endParaRPr lang="ru-RU" dirty="0"/>
          </a:p>
          <a:p>
            <a:pPr fontAlgn="t"/>
            <a:r>
              <a:rPr lang="uk-UA" b="1" dirty="0"/>
              <a:t>Парус: </a:t>
            </a:r>
            <a:r>
              <a:rPr lang="uk-UA" b="1" dirty="0" smtClean="0"/>
              <a:t>Підприємство (Парус – Туристичне агентство)</a:t>
            </a:r>
            <a:endParaRPr lang="ru-RU" dirty="0"/>
          </a:p>
          <a:p>
            <a:pPr fontAlgn="t"/>
            <a:r>
              <a:rPr lang="uk-UA" b="1" dirty="0"/>
              <a:t>Само-Тур</a:t>
            </a:r>
            <a:endParaRPr lang="ru-RU" dirty="0"/>
          </a:p>
          <a:p>
            <a:pPr fontAlgn="t"/>
            <a:r>
              <a:rPr lang="en-US" b="1" dirty="0"/>
              <a:t>Google Earth</a:t>
            </a:r>
            <a:endParaRPr lang="ru-RU" dirty="0"/>
          </a:p>
          <a:p>
            <a:pPr fontAlgn="t"/>
            <a:r>
              <a:rPr lang="en-US" b="1" dirty="0" err="1" smtClean="0"/>
              <a:t>Statistica</a:t>
            </a:r>
            <a:r>
              <a:rPr lang="uk-UA" b="1" dirty="0" smtClean="0"/>
              <a:t> 12.0</a:t>
            </a:r>
            <a:endParaRPr lang="ru-RU" dirty="0"/>
          </a:p>
          <a:p>
            <a:pPr fontAlgn="t"/>
            <a:r>
              <a:rPr lang="en-US" b="1" dirty="0"/>
              <a:t>Surfer Golden </a:t>
            </a:r>
            <a:r>
              <a:rPr lang="en-US" b="1" dirty="0" smtClean="0"/>
              <a:t>Software</a:t>
            </a:r>
            <a:r>
              <a:rPr lang="uk-UA" b="1" dirty="0" smtClean="0"/>
              <a:t> 8.0</a:t>
            </a:r>
            <a:endParaRPr lang="ru-RU" dirty="0"/>
          </a:p>
          <a:p>
            <a:pPr fontAlgn="t"/>
            <a:r>
              <a:rPr lang="en-US" b="1" dirty="0" err="1"/>
              <a:t>Microcal</a:t>
            </a:r>
            <a:r>
              <a:rPr lang="en-US" b="1" dirty="0"/>
              <a:t> </a:t>
            </a:r>
            <a:r>
              <a:rPr lang="en-US" b="1" dirty="0" smtClean="0"/>
              <a:t>Origin</a:t>
            </a:r>
            <a:r>
              <a:rPr lang="uk-UA" b="1" dirty="0" smtClean="0"/>
              <a:t> 8.0</a:t>
            </a:r>
            <a:endParaRPr lang="ru-RU" dirty="0"/>
          </a:p>
          <a:p>
            <a:pPr fontAlgn="t"/>
            <a:r>
              <a:rPr lang="en-US" b="1" dirty="0"/>
              <a:t>MapInfo Pro 12.3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7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стандартні програмні продукти, </a:t>
            </a:r>
            <a:r>
              <a:rPr lang="uk-UA" sz="2700" dirty="0" smtClean="0"/>
              <a:t>для</a:t>
            </a:r>
            <a:r>
              <a:rPr lang="uk-UA" dirty="0" smtClean="0"/>
              <a:t> </a:t>
            </a:r>
            <a:r>
              <a:rPr lang="uk-UA" sz="2700" dirty="0" smtClean="0"/>
              <a:t>підготовки фахівців сфери туризму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5040560"/>
          </a:xfrm>
        </p:spPr>
        <p:txBody>
          <a:bodyPr>
            <a:normAutofit fontScale="62500" lnSpcReduction="20000"/>
          </a:bodyPr>
          <a:lstStyle/>
          <a:p>
            <a:r>
              <a:rPr lang="en-US" sz="4800" b="1" dirty="0" smtClean="0"/>
              <a:t>Microsoft Windows 10</a:t>
            </a:r>
            <a:endParaRPr lang="uk-UA" sz="4800" b="1" dirty="0" smtClean="0"/>
          </a:p>
          <a:p>
            <a:r>
              <a:rPr lang="en-US" sz="4800" b="1" dirty="0" smtClean="0"/>
              <a:t>Microsoft Office</a:t>
            </a:r>
            <a:r>
              <a:rPr lang="uk-UA" sz="4800" b="1" dirty="0" smtClean="0"/>
              <a:t> 2016</a:t>
            </a:r>
            <a:endParaRPr lang="en-US" sz="4800" b="1" dirty="0"/>
          </a:p>
          <a:p>
            <a:r>
              <a:rPr lang="en-US" sz="4800" b="1" dirty="0" smtClean="0"/>
              <a:t>Adobe Acrobat</a:t>
            </a:r>
            <a:r>
              <a:rPr lang="uk-UA" sz="4800" b="1" dirty="0" smtClean="0"/>
              <a:t>  х14</a:t>
            </a:r>
            <a:endParaRPr lang="en-US" sz="4800" b="1" dirty="0"/>
          </a:p>
          <a:p>
            <a:r>
              <a:rPr lang="en-US" sz="4800" b="1" dirty="0"/>
              <a:t>Win </a:t>
            </a:r>
            <a:r>
              <a:rPr lang="en-US" sz="4800" b="1" dirty="0" err="1" smtClean="0"/>
              <a:t>DJViewer</a:t>
            </a:r>
            <a:r>
              <a:rPr lang="uk-UA" sz="4800" b="1" dirty="0" smtClean="0"/>
              <a:t> 8.05</a:t>
            </a:r>
            <a:endParaRPr lang="en-US" sz="4800" b="1" dirty="0" smtClean="0"/>
          </a:p>
          <a:p>
            <a:r>
              <a:rPr lang="ru-RU" sz="4800" b="1" dirty="0" err="1" smtClean="0"/>
              <a:t>Антивірус</a:t>
            </a:r>
            <a:r>
              <a:rPr lang="uk-UA" sz="4800" b="1" dirty="0" smtClean="0"/>
              <a:t>ні програми 360 </a:t>
            </a:r>
            <a:r>
              <a:rPr lang="en-US" sz="4800" b="1" dirty="0" smtClean="0"/>
              <a:t>Total Security </a:t>
            </a:r>
            <a:endParaRPr lang="ru-RU" sz="4800" b="1" dirty="0"/>
          </a:p>
          <a:p>
            <a:r>
              <a:rPr lang="uk-UA" sz="4800" b="1" dirty="0" smtClean="0"/>
              <a:t>Мультимедійні </a:t>
            </a:r>
            <a:r>
              <a:rPr lang="uk-UA" sz="4800" b="1" dirty="0" err="1" smtClean="0"/>
              <a:t>плеєри</a:t>
            </a:r>
            <a:r>
              <a:rPr lang="uk-UA" sz="4800" b="1" dirty="0" smtClean="0"/>
              <a:t>: </a:t>
            </a:r>
            <a:r>
              <a:rPr lang="en-US" sz="4800" b="1" dirty="0" err="1" smtClean="0"/>
              <a:t>KMPlayer</a:t>
            </a:r>
            <a:r>
              <a:rPr lang="uk-UA" sz="4800" b="1" dirty="0" smtClean="0"/>
              <a:t>, </a:t>
            </a:r>
            <a:r>
              <a:rPr lang="en-US" sz="4800" b="1" dirty="0" smtClean="0"/>
              <a:t>VLS-</a:t>
            </a:r>
            <a:r>
              <a:rPr lang="ru-RU" sz="4800" b="1" dirty="0" err="1"/>
              <a:t>плеєр</a:t>
            </a:r>
            <a:r>
              <a:rPr lang="ru-RU" sz="4800" b="1" dirty="0"/>
              <a:t> </a:t>
            </a:r>
            <a:endParaRPr lang="ru-RU" sz="4800" b="1" dirty="0" smtClean="0"/>
          </a:p>
          <a:p>
            <a:r>
              <a:rPr lang="ru-RU" sz="4800" b="1" dirty="0" err="1" smtClean="0"/>
              <a:t>Електронні</a:t>
            </a:r>
            <a:r>
              <a:rPr lang="ru-RU" sz="4800" b="1" dirty="0" smtClean="0"/>
              <a:t> словники </a:t>
            </a:r>
            <a:r>
              <a:rPr lang="ru-RU" sz="4800" b="1" dirty="0" err="1"/>
              <a:t>іноземних</a:t>
            </a:r>
            <a:r>
              <a:rPr lang="ru-RU" sz="4800" b="1" dirty="0"/>
              <a:t> </a:t>
            </a:r>
            <a:r>
              <a:rPr lang="ru-RU" sz="4800" b="1" dirty="0" err="1" smtClean="0"/>
              <a:t>мов</a:t>
            </a:r>
            <a:r>
              <a:rPr lang="ru-RU" sz="4800" b="1" dirty="0" smtClean="0"/>
              <a:t> (</a:t>
            </a:r>
            <a:r>
              <a:rPr lang="en-US" sz="4800" b="1" dirty="0" err="1" smtClean="0"/>
              <a:t>MultiTran</a:t>
            </a:r>
            <a:r>
              <a:rPr lang="en-US" sz="4800" b="1" dirty="0" smtClean="0"/>
              <a:t>, ABBYY- </a:t>
            </a:r>
            <a:r>
              <a:rPr lang="en-US" sz="4800" b="1" dirty="0" err="1" smtClean="0"/>
              <a:t>Lingvo</a:t>
            </a:r>
            <a:r>
              <a:rPr lang="ru-RU" sz="4800" b="1" dirty="0" smtClean="0"/>
              <a:t>)</a:t>
            </a:r>
            <a:endParaRPr lang="ru-RU" sz="4800" b="1" dirty="0"/>
          </a:p>
          <a:p>
            <a:r>
              <a:rPr lang="uk-UA" sz="4800" b="1" dirty="0" smtClean="0"/>
              <a:t>Інтернет-браузери </a:t>
            </a:r>
            <a:r>
              <a:rPr lang="en-US" sz="4800" b="1" dirty="0" smtClean="0"/>
              <a:t>Opera</a:t>
            </a:r>
            <a:r>
              <a:rPr lang="uk-UA" sz="4800" b="1" dirty="0"/>
              <a:t>,</a:t>
            </a:r>
            <a:r>
              <a:rPr lang="en-US" sz="4800" b="1" dirty="0" smtClean="0"/>
              <a:t>Chrome</a:t>
            </a:r>
            <a:endParaRPr lang="en-US" sz="4800" b="1" dirty="0"/>
          </a:p>
          <a:p>
            <a:r>
              <a:rPr lang="ru-RU" sz="4800" b="1" dirty="0" err="1" smtClean="0"/>
              <a:t>Програма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відеоконференцій</a:t>
            </a:r>
            <a:r>
              <a:rPr lang="ru-RU" sz="4800" b="1" dirty="0" smtClean="0"/>
              <a:t> </a:t>
            </a:r>
            <a:r>
              <a:rPr lang="en-US" sz="4800" b="1" dirty="0" smtClean="0"/>
              <a:t>Skype</a:t>
            </a:r>
          </a:p>
          <a:p>
            <a:r>
              <a:rPr lang="ru-RU" sz="4800" b="1" dirty="0" err="1" smtClean="0"/>
              <a:t>Програма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віддаленого</a:t>
            </a:r>
            <a:r>
              <a:rPr lang="ru-RU" sz="4800" b="1" dirty="0" smtClean="0"/>
              <a:t> доступу </a:t>
            </a:r>
            <a:r>
              <a:rPr lang="en-US" sz="4800" b="1" dirty="0" smtClean="0"/>
              <a:t>TeamViewer</a:t>
            </a:r>
            <a:r>
              <a:rPr lang="uk-UA" sz="4800" b="1" dirty="0" smtClean="0"/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656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1834"/>
            <a:ext cx="8458200" cy="1080120"/>
          </a:xfrm>
        </p:spPr>
        <p:txBody>
          <a:bodyPr/>
          <a:lstStyle/>
          <a:p>
            <a:pPr algn="ctr"/>
            <a:r>
              <a:rPr lang="uk-UA" b="1" smtClean="0"/>
              <a:t>Комп'ютеризація навчального процесу за спеціальностями “Туризм” та “Менеджмент”(“Туристичний менеджмент”)</a:t>
            </a:r>
            <a:endParaRPr lang="ru-RU" b="1" smtClean="0"/>
          </a:p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71894"/>
            <a:ext cx="607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Комп'ютерний клас на кафедрі туризму та рекреації КНТЕУ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57673"/>
              </p:ext>
            </p:extLst>
          </p:nvPr>
        </p:nvGraphicFramePr>
        <p:xfrm>
          <a:off x="107504" y="1041226"/>
          <a:ext cx="8928992" cy="5793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2376264"/>
                <a:gridCol w="2160240"/>
                <a:gridCol w="3312368"/>
              </a:tblGrid>
              <a:tr h="81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err="1" smtClean="0">
                          <a:effectLst/>
                        </a:rPr>
                        <a:t>Комп’ю-терна</a:t>
                      </a:r>
                      <a:r>
                        <a:rPr lang="uk-UA" sz="1800" smtClean="0">
                          <a:effectLst/>
                        </a:rPr>
                        <a:t>  </a:t>
                      </a:r>
                      <a:r>
                        <a:rPr lang="uk-UA" sz="1800">
                          <a:effectLst/>
                        </a:rPr>
                        <a:t>програма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Навчальні дисципліни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практичні вміння / навички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Компетентності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2043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Amadeus selling platform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Інформаційні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технології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lang="ru-RU" sz="18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туризму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Інновації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kumimoji="0"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проектами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kumimoji="0"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Робота з перевізниками та туроператорами, система бронювання, формування турів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Використовується для бронювання квитків, роботи з туроператорами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122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Парус: Підприємство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Інформаційні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технології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kumimoji="0"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Інновації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автоматизаці</a:t>
                      </a:r>
                      <a:r>
                        <a:rPr lang="uk-UA" sz="1800">
                          <a:effectLst/>
                        </a:rPr>
                        <a:t>я</a:t>
                      </a:r>
                      <a:r>
                        <a:rPr lang="ru-RU" sz="1800">
                          <a:effectLst/>
                        </a:rPr>
                        <a:t> бізнес-задач підприємств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Організація роботи туристичного підприємства, виконання ряду бізнес-завдань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154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Само-Тур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туризму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Інновації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kumimoji="0"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kumimoji="0"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проектами в </a:t>
                      </a:r>
                      <a:r>
                        <a:rPr kumimoji="0" lang="ru-RU" sz="18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err="1" smtClean="0">
                          <a:effectLst/>
                        </a:rPr>
                        <a:t>автоматизація</a:t>
                      </a:r>
                      <a:r>
                        <a:rPr lang="ru-RU" sz="1800" smtClean="0">
                          <a:effectLst/>
                        </a:rPr>
                        <a:t> </a:t>
                      </a:r>
                      <a:r>
                        <a:rPr lang="ru-RU" sz="1800" err="1">
                          <a:effectLst/>
                        </a:rPr>
                        <a:t>діяльності</a:t>
                      </a:r>
                      <a:r>
                        <a:rPr lang="ru-RU" sz="1800">
                          <a:effectLst/>
                        </a:rPr>
                        <a:t> </a:t>
                      </a:r>
                      <a:r>
                        <a:rPr lang="uk-UA" sz="1800">
                          <a:effectLst/>
                        </a:rPr>
                        <a:t>тур</a:t>
                      </a:r>
                      <a:r>
                        <a:rPr lang="ru-RU" sz="1800">
                          <a:effectLst/>
                        </a:rPr>
                        <a:t>оператора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Вміння проводити опис і квотування послуг, створювати </a:t>
                      </a:r>
                      <a:r>
                        <a:rPr lang="uk-UA" sz="1800" err="1">
                          <a:effectLst/>
                        </a:rPr>
                        <a:t>турпакети</a:t>
                      </a:r>
                      <a:r>
                        <a:rPr lang="uk-UA" sz="1800">
                          <a:effectLst/>
                        </a:rPr>
                        <a:t>, розраховувати </a:t>
                      </a:r>
                      <a:r>
                        <a:rPr lang="uk-UA" sz="1800" err="1">
                          <a:effectLst/>
                        </a:rPr>
                        <a:t>прайс</a:t>
                      </a:r>
                      <a:r>
                        <a:rPr lang="uk-UA" sz="1800">
                          <a:effectLst/>
                        </a:rPr>
                        <a:t>-листи, оформлювати заявки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1834"/>
            <a:ext cx="8458200" cy="1080120"/>
          </a:xfrm>
        </p:spPr>
        <p:txBody>
          <a:bodyPr/>
          <a:lstStyle/>
          <a:p>
            <a:pPr algn="ctr"/>
            <a:r>
              <a:rPr lang="uk-UA" b="1" smtClean="0"/>
              <a:t>Комп'ютеризація навчального процесу за спеціальностями “Туризм” та “Менеджмент”(“Туристичний менеджмент”)</a:t>
            </a:r>
            <a:endParaRPr lang="ru-RU" b="1" smtClean="0"/>
          </a:p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671894"/>
            <a:ext cx="607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mtClean="0"/>
              <a:t>Комп'ютерний клас на кафедрі туризму та рекреації КНТЕУ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38719"/>
              </p:ext>
            </p:extLst>
          </p:nvPr>
        </p:nvGraphicFramePr>
        <p:xfrm>
          <a:off x="107504" y="1041225"/>
          <a:ext cx="8928992" cy="577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/>
                <a:gridCol w="2376263"/>
                <a:gridCol w="2160240"/>
                <a:gridCol w="3312368"/>
              </a:tblGrid>
              <a:tr h="80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Комп’ютерна  програма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Навчальні дисципліни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практичні вміння / навички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Компетентності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114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Google Earth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Основи курортології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Географія туризму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Туристичні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дестинації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Рекреалогія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Робота з аерофотознімками туристичних об’єктів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Вміння розробляти картографічне оснащення туристичних маршрутів на основі </a:t>
                      </a:r>
                      <a:r>
                        <a:rPr lang="uk-UA" sz="1600" err="1">
                          <a:effectLst/>
                        </a:rPr>
                        <a:t>аерофотознімків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98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Statistica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Методологія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організація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наукових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досліджень</a:t>
                      </a:r>
                      <a:endParaRPr kumimoji="0" lang="ru-RU" sz="16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Економіка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Розрахунки базових статистичних показників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Вміння проводити факторний, кластерний, регресійний аналізи для потреб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80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Surfer Golden Software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Картографія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Географія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Розробка 3-Д моделей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Вміння розробляти просторові моделі розвитку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98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Microcal</a:t>
                      </a:r>
                      <a:r>
                        <a:rPr lang="en-US" sz="1600">
                          <a:effectLst/>
                        </a:rPr>
                        <a:t> Origin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Інновації</a:t>
                      </a:r>
                      <a:r>
                        <a:rPr kumimoji="0"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kumimoji="0" lang="ru-RU" sz="1600" b="0" i="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туризмі</a:t>
                      </a:r>
                      <a:endParaRPr lang="ru-RU" sz="16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Розробка графічного матеріалу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mtClean="0">
                          <a:effectLst/>
                        </a:rPr>
                        <a:t>Вміння розробляти візуальне супроводження для просторового аналізу розвитку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  <a:tr h="98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MapInfo Pro 12.3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Картографія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mtClean="0">
                          <a:effectLst/>
                        </a:rPr>
                        <a:t>Географія</a:t>
                      </a:r>
                      <a:r>
                        <a:rPr lang="uk-UA" sz="1600" baseline="0" smtClean="0">
                          <a:effectLst/>
                        </a:rPr>
                        <a:t>  </a:t>
                      </a:r>
                      <a:r>
                        <a:rPr lang="uk-UA" sz="1600" smtClean="0">
                          <a:effectLst/>
                        </a:rPr>
                        <a:t>туризму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Розробка туристичних картосхем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Вміння розробляти візуальне супроводження для просторового аналізу розвитку туризму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34" marR="383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Amadeus selling platform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554162"/>
            <a:ext cx="384353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Платформа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en-US" dirty="0"/>
              <a:t>Amadeus Selling Platform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/>
              <a:t>стіл</a:t>
            </a:r>
            <a:r>
              <a:rPr lang="ru-RU" dirty="0"/>
              <a:t> з </a:t>
            </a:r>
            <a:r>
              <a:rPr lang="ru-RU" dirty="0" err="1"/>
              <a:t>багатим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, </a:t>
            </a:r>
            <a:r>
              <a:rPr lang="ru-RU" dirty="0" err="1"/>
              <a:t>інтегруючим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третіх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фронт-</a:t>
            </a:r>
            <a:r>
              <a:rPr lang="ru-RU" dirty="0" err="1"/>
              <a:t>офісні</a:t>
            </a:r>
            <a:r>
              <a:rPr lang="ru-RU" dirty="0"/>
              <a:t> та бек-</a:t>
            </a:r>
            <a:r>
              <a:rPr lang="ru-RU" dirty="0" err="1"/>
              <a:t>офісні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туристичній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для </a:t>
            </a:r>
            <a:r>
              <a:rPr lang="ru-RU" dirty="0" err="1"/>
              <a:t>бронювання</a:t>
            </a:r>
            <a:r>
              <a:rPr lang="ru-RU" dirty="0"/>
              <a:t> </a:t>
            </a:r>
            <a:r>
              <a:rPr lang="ru-RU" dirty="0" err="1" smtClean="0"/>
              <a:t>квитків</a:t>
            </a:r>
            <a:r>
              <a:rPr lang="en-US" dirty="0" smtClean="0"/>
              <a:t>, </a:t>
            </a:r>
            <a:r>
              <a:rPr lang="ru-RU" dirty="0" err="1"/>
              <a:t>р</a:t>
            </a:r>
            <a:r>
              <a:rPr lang="ru-RU" dirty="0" err="1" smtClean="0"/>
              <a:t>оботи</a:t>
            </a:r>
            <a:r>
              <a:rPr lang="ru-RU" dirty="0" smtClean="0"/>
              <a:t> </a:t>
            </a:r>
            <a:r>
              <a:rPr lang="ru-RU" dirty="0"/>
              <a:t>з т</a:t>
            </a:r>
            <a:r>
              <a:rPr lang="ru-RU" dirty="0" smtClean="0"/>
              <a:t>уроператорами </a:t>
            </a:r>
            <a:r>
              <a:rPr lang="ru-RU" dirty="0"/>
              <a:t>та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endParaRPr lang="ru-RU" dirty="0"/>
          </a:p>
        </p:txBody>
      </p:sp>
      <p:pic>
        <p:nvPicPr>
          <p:cNvPr id="10242" name="Picture 2" descr="http://aeu.amadeus.com/aeu/uploadedImages/Aeu/AeUBlogs/images/amadeus%20training%20blog%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540456" cy="27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ytimg.com/vi/2eCiteuS3_o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solidFill>
                  <a:srgbClr val="C00000"/>
                </a:solidFill>
              </a:rPr>
              <a:t>Парус: Підприємство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554162"/>
            <a:ext cx="42035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Па́рус</a:t>
            </a:r>
            <a:r>
              <a:rPr lang="ru-RU" dirty="0"/>
              <a:t>» — </a:t>
            </a:r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ПП «Парус»,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-задач </a:t>
            </a:r>
            <a:r>
              <a:rPr lang="ru-RU" dirty="0" err="1"/>
              <a:t>підприємств</a:t>
            </a:r>
            <a:r>
              <a:rPr lang="ru-RU" dirty="0"/>
              <a:t> малого 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великих </a:t>
            </a:r>
            <a:r>
              <a:rPr lang="ru-RU" dirty="0" err="1"/>
              <a:t>корпорацій</a:t>
            </a:r>
            <a:r>
              <a:rPr lang="ru-RU" dirty="0"/>
              <a:t> та </a:t>
            </a:r>
            <a:r>
              <a:rPr lang="ru-RU" dirty="0" err="1"/>
              <a:t>холдингів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і </a:t>
            </a:r>
            <a:r>
              <a:rPr lang="ru-RU" dirty="0" err="1"/>
              <a:t>організацій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im2-tub-ua.yandex.net/i?id=d73e09e4af87c77338ae4c1f42d90a0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7" y="1204926"/>
            <a:ext cx="18478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tkt.com.ua/automation/ukr/2004/14/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2966393" cy="17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parus.com/images/press/122012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3177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C00000"/>
                </a:solidFill>
              </a:rPr>
              <a:t>Само-Тур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554162"/>
            <a:ext cx="434759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Програмний</a:t>
            </a:r>
            <a:r>
              <a:rPr lang="ru-RU" dirty="0"/>
              <a:t> комплекс,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автоматизації</a:t>
            </a:r>
            <a:r>
              <a:rPr lang="ru-RU" dirty="0"/>
              <a:t> та </a:t>
            </a:r>
            <a:r>
              <a:rPr lang="ru-RU" dirty="0" err="1"/>
              <a:t>систематизації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туроператорів</a:t>
            </a:r>
            <a:r>
              <a:rPr lang="ru-RU" dirty="0"/>
              <a:t>.</a:t>
            </a:r>
          </a:p>
          <a:p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- </a:t>
            </a:r>
            <a:r>
              <a:rPr lang="ru-RU" dirty="0" err="1"/>
              <a:t>автоматизація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оператора: </a:t>
            </a:r>
            <a:r>
              <a:rPr lang="ru-RU" dirty="0" err="1"/>
              <a:t>опис</a:t>
            </a:r>
            <a:r>
              <a:rPr lang="ru-RU" dirty="0"/>
              <a:t> і </a:t>
            </a:r>
            <a:r>
              <a:rPr lang="ru-RU" dirty="0" err="1"/>
              <a:t>квотування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турпакетів</a:t>
            </a:r>
            <a:r>
              <a:rPr lang="ru-RU" dirty="0"/>
              <a:t>, </a:t>
            </a:r>
            <a:r>
              <a:rPr lang="ru-RU" dirty="0" err="1"/>
              <a:t>розрахунок</a:t>
            </a:r>
            <a:r>
              <a:rPr lang="ru-RU" dirty="0"/>
              <a:t> прайс-</a:t>
            </a:r>
            <a:r>
              <a:rPr lang="ru-RU" dirty="0" err="1"/>
              <a:t>листів</a:t>
            </a:r>
            <a:r>
              <a:rPr lang="ru-RU" dirty="0"/>
              <a:t>, </a:t>
            </a:r>
            <a:r>
              <a:rPr lang="ru-RU" dirty="0" err="1"/>
              <a:t>оформлення</a:t>
            </a:r>
            <a:r>
              <a:rPr lang="ru-RU" dirty="0"/>
              <a:t> заявок і т.д.</a:t>
            </a:r>
          </a:p>
        </p:txBody>
      </p:sp>
      <p:pic>
        <p:nvPicPr>
          <p:cNvPr id="12290" name="Picture 2" descr="http://turmir.com/files/announcements/50802150c2561d3ae00c667055f584121464246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opref.ru/main/images/92160/6adaa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6004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oft.oszone.net/images/SAMO_TurAgent/98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33" y="4236843"/>
            <a:ext cx="3804233" cy="24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846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Трек</vt:lpstr>
      <vt:lpstr>Точечный рисунок</vt:lpstr>
      <vt:lpstr>STATISTICA Graph</vt:lpstr>
      <vt:lpstr>Graph</vt:lpstr>
      <vt:lpstr>Київський національний торговельно-економічний університет  Спеціалізовані програмні продукти  в туризмі: впровадження  в освітній процес КНТЕУ. Актуалізація.  Презентація</vt:lpstr>
      <vt:lpstr>Технічне оснащення освітнього процесу кафедри туризму та рекреації: </vt:lpstr>
      <vt:lpstr>Основні спеціалізовані Комп’ютерні  програми, встановлені в класі А-532 </vt:lpstr>
      <vt:lpstr>Основні стандартні програмні продукти, для підготовки фахівців сфери туризму</vt:lpstr>
      <vt:lpstr>Презентация PowerPoint</vt:lpstr>
      <vt:lpstr>Презентация PowerPoint</vt:lpstr>
      <vt:lpstr>Amadeus selling platform</vt:lpstr>
      <vt:lpstr>Парус: Підприємство</vt:lpstr>
      <vt:lpstr>Само-Тур</vt:lpstr>
      <vt:lpstr>Google Earth</vt:lpstr>
      <vt:lpstr>Statistica</vt:lpstr>
      <vt:lpstr>Statistica 8.0</vt:lpstr>
      <vt:lpstr>Surfer Golden Software</vt:lpstr>
      <vt:lpstr>Surfer Golden Software </vt:lpstr>
      <vt:lpstr>Microcal Origin</vt:lpstr>
      <vt:lpstr>MapInfo Pro 12.3</vt:lpstr>
      <vt:lpstr>MapInfo Pro 12.3</vt:lpstr>
      <vt:lpstr>Плани щодо подальшого вдосконалення програмного Й технічного забезпечення освітнього процесу за спеціальностями «Туризм» та «Менеджмент»</vt:lpstr>
      <vt:lpstr>      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компютерні програми, що застосовуються в туристичній галузі</dc:title>
  <dc:creator>User</dc:creator>
  <cp:lastModifiedBy>User</cp:lastModifiedBy>
  <cp:revision>39</cp:revision>
  <dcterms:created xsi:type="dcterms:W3CDTF">2017-03-16T04:54:47Z</dcterms:created>
  <dcterms:modified xsi:type="dcterms:W3CDTF">2018-09-14T10:40:45Z</dcterms:modified>
</cp:coreProperties>
</file>