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CC0835-C42D-4623-9939-7237DD1F4507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</dgm:pt>
    <dgm:pt modelId="{389D8AC7-D62F-4CAE-A713-4545FA6A255A}">
      <dgm:prSet phldrT="[Текст]"/>
      <dgm:spPr/>
      <dgm:t>
        <a:bodyPr/>
        <a:lstStyle/>
        <a:p>
          <a:r>
            <a:rPr lang="ru-RU" dirty="0" smtClean="0"/>
            <a:t>ДЯКУЮ ЗА УВАГУ</a:t>
          </a:r>
          <a:endParaRPr lang="ru-RU" dirty="0"/>
        </a:p>
      </dgm:t>
    </dgm:pt>
    <dgm:pt modelId="{9041D409-1759-4551-A39F-CB70FE19E766}" type="parTrans" cxnId="{5D098476-D25F-46D8-A273-564CC2ECD2D7}">
      <dgm:prSet/>
      <dgm:spPr/>
      <dgm:t>
        <a:bodyPr/>
        <a:lstStyle/>
        <a:p>
          <a:endParaRPr lang="ru-RU"/>
        </a:p>
      </dgm:t>
    </dgm:pt>
    <dgm:pt modelId="{C0A28146-3066-42A4-8372-69ED54650515}" type="sibTrans" cxnId="{5D098476-D25F-46D8-A273-564CC2ECD2D7}">
      <dgm:prSet/>
      <dgm:spPr/>
      <dgm:t>
        <a:bodyPr/>
        <a:lstStyle/>
        <a:p>
          <a:endParaRPr lang="ru-RU"/>
        </a:p>
      </dgm:t>
    </dgm:pt>
    <dgm:pt modelId="{631C6792-80BA-494E-956E-2A8C2237DCAF}">
      <dgm:prSet phldrT="[Текст]"/>
      <dgm:spPr/>
      <dgm:t>
        <a:bodyPr/>
        <a:lstStyle/>
        <a:p>
          <a:r>
            <a:rPr lang="ru-RU" dirty="0" smtClean="0"/>
            <a:t>ДО ЗУСТРІЧІ!</a:t>
          </a:r>
          <a:endParaRPr lang="ru-RU" dirty="0"/>
        </a:p>
      </dgm:t>
    </dgm:pt>
    <dgm:pt modelId="{8F092ECC-A6A2-4439-94EF-3E0FFC882439}" type="parTrans" cxnId="{FEBBE39A-6B2B-4965-92C1-538DE11C55EE}">
      <dgm:prSet/>
      <dgm:spPr/>
      <dgm:t>
        <a:bodyPr/>
        <a:lstStyle/>
        <a:p>
          <a:endParaRPr lang="ru-RU"/>
        </a:p>
      </dgm:t>
    </dgm:pt>
    <dgm:pt modelId="{6374991D-8EBA-43C0-953B-DCA21DCF00CF}" type="sibTrans" cxnId="{FEBBE39A-6B2B-4965-92C1-538DE11C55EE}">
      <dgm:prSet/>
      <dgm:spPr/>
      <dgm:t>
        <a:bodyPr/>
        <a:lstStyle/>
        <a:p>
          <a:endParaRPr lang="ru-RU"/>
        </a:p>
      </dgm:t>
    </dgm:pt>
    <dgm:pt modelId="{57F2C465-A4D2-4471-9937-18BFDDEA0BC7}" type="pres">
      <dgm:prSet presAssocID="{3CCC0835-C42D-4623-9939-7237DD1F4507}" presName="Name0" presStyleCnt="0">
        <dgm:presLayoutVars>
          <dgm:dir/>
          <dgm:animOne val="branch"/>
          <dgm:animLvl val="lvl"/>
        </dgm:presLayoutVars>
      </dgm:prSet>
      <dgm:spPr/>
    </dgm:pt>
    <dgm:pt modelId="{91E78FEB-0A25-4AFD-842D-100F20B9177B}" type="pres">
      <dgm:prSet presAssocID="{389D8AC7-D62F-4CAE-A713-4545FA6A255A}" presName="chaos" presStyleCnt="0"/>
      <dgm:spPr/>
    </dgm:pt>
    <dgm:pt modelId="{D1B24531-28E8-4890-8779-F0B78F332B07}" type="pres">
      <dgm:prSet presAssocID="{389D8AC7-D62F-4CAE-A713-4545FA6A255A}" presName="parTx1" presStyleLbl="revTx" presStyleIdx="0" presStyleCnt="1"/>
      <dgm:spPr/>
      <dgm:t>
        <a:bodyPr/>
        <a:lstStyle/>
        <a:p>
          <a:endParaRPr lang="ru-RU"/>
        </a:p>
      </dgm:t>
    </dgm:pt>
    <dgm:pt modelId="{576B0D38-AC30-4468-B174-49171A7BD794}" type="pres">
      <dgm:prSet presAssocID="{389D8AC7-D62F-4CAE-A713-4545FA6A255A}" presName="c1" presStyleLbl="node1" presStyleIdx="0" presStyleCnt="19"/>
      <dgm:spPr/>
    </dgm:pt>
    <dgm:pt modelId="{D4444742-4525-4E23-B65F-525D931816C8}" type="pres">
      <dgm:prSet presAssocID="{389D8AC7-D62F-4CAE-A713-4545FA6A255A}" presName="c2" presStyleLbl="node1" presStyleIdx="1" presStyleCnt="19"/>
      <dgm:spPr/>
    </dgm:pt>
    <dgm:pt modelId="{63821B6F-1013-4C48-95A7-CD287FE73D6A}" type="pres">
      <dgm:prSet presAssocID="{389D8AC7-D62F-4CAE-A713-4545FA6A255A}" presName="c3" presStyleLbl="node1" presStyleIdx="2" presStyleCnt="19"/>
      <dgm:spPr/>
    </dgm:pt>
    <dgm:pt modelId="{EF406F59-54D1-4D44-9D4D-0357B272C39B}" type="pres">
      <dgm:prSet presAssocID="{389D8AC7-D62F-4CAE-A713-4545FA6A255A}" presName="c4" presStyleLbl="node1" presStyleIdx="3" presStyleCnt="19"/>
      <dgm:spPr/>
    </dgm:pt>
    <dgm:pt modelId="{9D106D04-FC39-4962-8155-4E5B34F8D0B4}" type="pres">
      <dgm:prSet presAssocID="{389D8AC7-D62F-4CAE-A713-4545FA6A255A}" presName="c5" presStyleLbl="node1" presStyleIdx="4" presStyleCnt="19"/>
      <dgm:spPr/>
    </dgm:pt>
    <dgm:pt modelId="{C414AE9F-96B5-4772-A05E-2E1696B438C1}" type="pres">
      <dgm:prSet presAssocID="{389D8AC7-D62F-4CAE-A713-4545FA6A255A}" presName="c6" presStyleLbl="node1" presStyleIdx="5" presStyleCnt="19"/>
      <dgm:spPr/>
    </dgm:pt>
    <dgm:pt modelId="{01279D3E-0CDA-4A71-848D-D2FEF75D23C0}" type="pres">
      <dgm:prSet presAssocID="{389D8AC7-D62F-4CAE-A713-4545FA6A255A}" presName="c7" presStyleLbl="node1" presStyleIdx="6" presStyleCnt="19"/>
      <dgm:spPr/>
    </dgm:pt>
    <dgm:pt modelId="{111058CA-8DCC-44AA-93F6-FA756042C14F}" type="pres">
      <dgm:prSet presAssocID="{389D8AC7-D62F-4CAE-A713-4545FA6A255A}" presName="c8" presStyleLbl="node1" presStyleIdx="7" presStyleCnt="19"/>
      <dgm:spPr/>
    </dgm:pt>
    <dgm:pt modelId="{ACFCF4F1-58EF-4FFA-A946-F2CBE3B3D7F2}" type="pres">
      <dgm:prSet presAssocID="{389D8AC7-D62F-4CAE-A713-4545FA6A255A}" presName="c9" presStyleLbl="node1" presStyleIdx="8" presStyleCnt="19"/>
      <dgm:spPr/>
    </dgm:pt>
    <dgm:pt modelId="{6D8B4DC9-1D58-4916-88A0-704FF828B9D5}" type="pres">
      <dgm:prSet presAssocID="{389D8AC7-D62F-4CAE-A713-4545FA6A255A}" presName="c10" presStyleLbl="node1" presStyleIdx="9" presStyleCnt="19"/>
      <dgm:spPr/>
    </dgm:pt>
    <dgm:pt modelId="{DB925D72-5EEE-42CF-BC98-24B81B15D529}" type="pres">
      <dgm:prSet presAssocID="{389D8AC7-D62F-4CAE-A713-4545FA6A255A}" presName="c11" presStyleLbl="node1" presStyleIdx="10" presStyleCnt="19"/>
      <dgm:spPr/>
    </dgm:pt>
    <dgm:pt modelId="{46BB39F2-CF61-41F1-8416-73745ED14D45}" type="pres">
      <dgm:prSet presAssocID="{389D8AC7-D62F-4CAE-A713-4545FA6A255A}" presName="c12" presStyleLbl="node1" presStyleIdx="11" presStyleCnt="19"/>
      <dgm:spPr/>
    </dgm:pt>
    <dgm:pt modelId="{6A3FB081-4FBE-411F-8711-F065CDF424EF}" type="pres">
      <dgm:prSet presAssocID="{389D8AC7-D62F-4CAE-A713-4545FA6A255A}" presName="c13" presStyleLbl="node1" presStyleIdx="12" presStyleCnt="19"/>
      <dgm:spPr/>
    </dgm:pt>
    <dgm:pt modelId="{54AAD6C0-FCA8-4E97-B3EF-85815836A368}" type="pres">
      <dgm:prSet presAssocID="{389D8AC7-D62F-4CAE-A713-4545FA6A255A}" presName="c14" presStyleLbl="node1" presStyleIdx="13" presStyleCnt="19"/>
      <dgm:spPr/>
    </dgm:pt>
    <dgm:pt modelId="{BAEAEC8E-13CA-417F-9500-60C0A3708D4F}" type="pres">
      <dgm:prSet presAssocID="{389D8AC7-D62F-4CAE-A713-4545FA6A255A}" presName="c15" presStyleLbl="node1" presStyleIdx="14" presStyleCnt="19"/>
      <dgm:spPr/>
    </dgm:pt>
    <dgm:pt modelId="{81CE9C95-6310-4899-8665-AD54F9DF7B1A}" type="pres">
      <dgm:prSet presAssocID="{389D8AC7-D62F-4CAE-A713-4545FA6A255A}" presName="c16" presStyleLbl="node1" presStyleIdx="15" presStyleCnt="19"/>
      <dgm:spPr/>
    </dgm:pt>
    <dgm:pt modelId="{C8494E4E-C1FB-4323-A505-37AC08F8E5B9}" type="pres">
      <dgm:prSet presAssocID="{389D8AC7-D62F-4CAE-A713-4545FA6A255A}" presName="c17" presStyleLbl="node1" presStyleIdx="16" presStyleCnt="19"/>
      <dgm:spPr/>
    </dgm:pt>
    <dgm:pt modelId="{67A4C689-3269-4037-9E71-509B4EF2DC3E}" type="pres">
      <dgm:prSet presAssocID="{389D8AC7-D62F-4CAE-A713-4545FA6A255A}" presName="c18" presStyleLbl="node1" presStyleIdx="17" presStyleCnt="19"/>
      <dgm:spPr/>
    </dgm:pt>
    <dgm:pt modelId="{F814D53E-B06E-4F99-B7B7-38986C517A25}" type="pres">
      <dgm:prSet presAssocID="{C0A28146-3066-42A4-8372-69ED54650515}" presName="chevronComposite1" presStyleCnt="0"/>
      <dgm:spPr/>
    </dgm:pt>
    <dgm:pt modelId="{84F8342A-047E-442D-9C07-0696AFD7CBD7}" type="pres">
      <dgm:prSet presAssocID="{C0A28146-3066-42A4-8372-69ED54650515}" presName="chevron1" presStyleLbl="sibTrans2D1" presStyleIdx="0" presStyleCnt="2"/>
      <dgm:spPr/>
    </dgm:pt>
    <dgm:pt modelId="{4F587AD2-73F0-4313-B0EF-C329BDB7180B}" type="pres">
      <dgm:prSet presAssocID="{C0A28146-3066-42A4-8372-69ED54650515}" presName="spChevron1" presStyleCnt="0"/>
      <dgm:spPr/>
    </dgm:pt>
    <dgm:pt modelId="{5AB8FCF9-0E21-4C7E-B9AF-E909E421AA9B}" type="pres">
      <dgm:prSet presAssocID="{C0A28146-3066-42A4-8372-69ED54650515}" presName="overlap" presStyleCnt="0"/>
      <dgm:spPr/>
    </dgm:pt>
    <dgm:pt modelId="{D092EB30-157B-48DA-8976-CBB1AE8D7BD9}" type="pres">
      <dgm:prSet presAssocID="{C0A28146-3066-42A4-8372-69ED54650515}" presName="chevronComposite2" presStyleCnt="0"/>
      <dgm:spPr/>
    </dgm:pt>
    <dgm:pt modelId="{74F43043-2CBA-4918-82F7-21F6282F4799}" type="pres">
      <dgm:prSet presAssocID="{C0A28146-3066-42A4-8372-69ED54650515}" presName="chevron2" presStyleLbl="sibTrans2D1" presStyleIdx="1" presStyleCnt="2"/>
      <dgm:spPr/>
    </dgm:pt>
    <dgm:pt modelId="{E6ECE906-E8CE-4BBD-B498-EA9435FEECC9}" type="pres">
      <dgm:prSet presAssocID="{C0A28146-3066-42A4-8372-69ED54650515}" presName="spChevron2" presStyleCnt="0"/>
      <dgm:spPr/>
    </dgm:pt>
    <dgm:pt modelId="{2DAD1BBC-F749-42F6-AC4F-9E81E45644E1}" type="pres">
      <dgm:prSet presAssocID="{631C6792-80BA-494E-956E-2A8C2237DCAF}" presName="last" presStyleCnt="0"/>
      <dgm:spPr/>
    </dgm:pt>
    <dgm:pt modelId="{B9CC3FDE-95CC-432E-B422-312FED5A36FF}" type="pres">
      <dgm:prSet presAssocID="{631C6792-80BA-494E-956E-2A8C2237DCAF}" presName="circleTx" presStyleLbl="node1" presStyleIdx="18" presStyleCnt="19"/>
      <dgm:spPr/>
      <dgm:t>
        <a:bodyPr/>
        <a:lstStyle/>
        <a:p>
          <a:endParaRPr lang="ru-RU"/>
        </a:p>
      </dgm:t>
    </dgm:pt>
    <dgm:pt modelId="{19926847-2745-4007-B273-D493FCA81AAA}" type="pres">
      <dgm:prSet presAssocID="{631C6792-80BA-494E-956E-2A8C2237DCAF}" presName="spN" presStyleCnt="0"/>
      <dgm:spPr/>
    </dgm:pt>
  </dgm:ptLst>
  <dgm:cxnLst>
    <dgm:cxn modelId="{23257E28-EB45-4DE5-AF8B-5C5E0552186F}" type="presOf" srcId="{631C6792-80BA-494E-956E-2A8C2237DCAF}" destId="{B9CC3FDE-95CC-432E-B422-312FED5A36FF}" srcOrd="0" destOrd="0" presId="urn:microsoft.com/office/officeart/2009/3/layout/RandomtoResultProcess"/>
    <dgm:cxn modelId="{5D098476-D25F-46D8-A273-564CC2ECD2D7}" srcId="{3CCC0835-C42D-4623-9939-7237DD1F4507}" destId="{389D8AC7-D62F-4CAE-A713-4545FA6A255A}" srcOrd="0" destOrd="0" parTransId="{9041D409-1759-4551-A39F-CB70FE19E766}" sibTransId="{C0A28146-3066-42A4-8372-69ED54650515}"/>
    <dgm:cxn modelId="{FEBBE39A-6B2B-4965-92C1-538DE11C55EE}" srcId="{3CCC0835-C42D-4623-9939-7237DD1F4507}" destId="{631C6792-80BA-494E-956E-2A8C2237DCAF}" srcOrd="1" destOrd="0" parTransId="{8F092ECC-A6A2-4439-94EF-3E0FFC882439}" sibTransId="{6374991D-8EBA-43C0-953B-DCA21DCF00CF}"/>
    <dgm:cxn modelId="{7FFB16F3-4C39-43B2-A196-50ACB7D162CA}" type="presOf" srcId="{3CCC0835-C42D-4623-9939-7237DD1F4507}" destId="{57F2C465-A4D2-4471-9937-18BFDDEA0BC7}" srcOrd="0" destOrd="0" presId="urn:microsoft.com/office/officeart/2009/3/layout/RandomtoResultProcess"/>
    <dgm:cxn modelId="{2BE1ADA6-ACD9-4C21-B18B-93F752CD3D4F}" type="presOf" srcId="{389D8AC7-D62F-4CAE-A713-4545FA6A255A}" destId="{D1B24531-28E8-4890-8779-F0B78F332B07}" srcOrd="0" destOrd="0" presId="urn:microsoft.com/office/officeart/2009/3/layout/RandomtoResultProcess"/>
    <dgm:cxn modelId="{C4501CE2-DDA0-4725-BD3A-FCA264A76209}" type="presParOf" srcId="{57F2C465-A4D2-4471-9937-18BFDDEA0BC7}" destId="{91E78FEB-0A25-4AFD-842D-100F20B9177B}" srcOrd="0" destOrd="0" presId="urn:microsoft.com/office/officeart/2009/3/layout/RandomtoResultProcess"/>
    <dgm:cxn modelId="{24543255-1FFB-4CCB-9770-3EF950E00293}" type="presParOf" srcId="{91E78FEB-0A25-4AFD-842D-100F20B9177B}" destId="{D1B24531-28E8-4890-8779-F0B78F332B07}" srcOrd="0" destOrd="0" presId="urn:microsoft.com/office/officeart/2009/3/layout/RandomtoResultProcess"/>
    <dgm:cxn modelId="{63EFAA55-DE01-4628-A1C1-7F1D902B7617}" type="presParOf" srcId="{91E78FEB-0A25-4AFD-842D-100F20B9177B}" destId="{576B0D38-AC30-4468-B174-49171A7BD794}" srcOrd="1" destOrd="0" presId="urn:microsoft.com/office/officeart/2009/3/layout/RandomtoResultProcess"/>
    <dgm:cxn modelId="{4B742E2C-A01B-4791-ACF4-97D9B6079864}" type="presParOf" srcId="{91E78FEB-0A25-4AFD-842D-100F20B9177B}" destId="{D4444742-4525-4E23-B65F-525D931816C8}" srcOrd="2" destOrd="0" presId="urn:microsoft.com/office/officeart/2009/3/layout/RandomtoResultProcess"/>
    <dgm:cxn modelId="{8B684786-A00C-4F6D-BD8E-D2F8FD26250D}" type="presParOf" srcId="{91E78FEB-0A25-4AFD-842D-100F20B9177B}" destId="{63821B6F-1013-4C48-95A7-CD287FE73D6A}" srcOrd="3" destOrd="0" presId="urn:microsoft.com/office/officeart/2009/3/layout/RandomtoResultProcess"/>
    <dgm:cxn modelId="{8A6F9E23-74D8-4A6B-A2AD-ACBA9554279E}" type="presParOf" srcId="{91E78FEB-0A25-4AFD-842D-100F20B9177B}" destId="{EF406F59-54D1-4D44-9D4D-0357B272C39B}" srcOrd="4" destOrd="0" presId="urn:microsoft.com/office/officeart/2009/3/layout/RandomtoResultProcess"/>
    <dgm:cxn modelId="{ABEE1962-3A9D-4A80-9131-DA6DA24B2234}" type="presParOf" srcId="{91E78FEB-0A25-4AFD-842D-100F20B9177B}" destId="{9D106D04-FC39-4962-8155-4E5B34F8D0B4}" srcOrd="5" destOrd="0" presId="urn:microsoft.com/office/officeart/2009/3/layout/RandomtoResultProcess"/>
    <dgm:cxn modelId="{29AAE45C-BF33-48E2-A551-4E4DB8B576FF}" type="presParOf" srcId="{91E78FEB-0A25-4AFD-842D-100F20B9177B}" destId="{C414AE9F-96B5-4772-A05E-2E1696B438C1}" srcOrd="6" destOrd="0" presId="urn:microsoft.com/office/officeart/2009/3/layout/RandomtoResultProcess"/>
    <dgm:cxn modelId="{85FFDFF1-514B-42A2-A193-1E937FFA92BD}" type="presParOf" srcId="{91E78FEB-0A25-4AFD-842D-100F20B9177B}" destId="{01279D3E-0CDA-4A71-848D-D2FEF75D23C0}" srcOrd="7" destOrd="0" presId="urn:microsoft.com/office/officeart/2009/3/layout/RandomtoResultProcess"/>
    <dgm:cxn modelId="{E587F582-BD2F-4D2A-8FEA-F3097CF932E1}" type="presParOf" srcId="{91E78FEB-0A25-4AFD-842D-100F20B9177B}" destId="{111058CA-8DCC-44AA-93F6-FA756042C14F}" srcOrd="8" destOrd="0" presId="urn:microsoft.com/office/officeart/2009/3/layout/RandomtoResultProcess"/>
    <dgm:cxn modelId="{941BEE73-F588-4CFC-9303-98E7FF17EB3D}" type="presParOf" srcId="{91E78FEB-0A25-4AFD-842D-100F20B9177B}" destId="{ACFCF4F1-58EF-4FFA-A946-F2CBE3B3D7F2}" srcOrd="9" destOrd="0" presId="urn:microsoft.com/office/officeart/2009/3/layout/RandomtoResultProcess"/>
    <dgm:cxn modelId="{A6EBF6F6-15CA-4BEC-A751-8B6F1C633DE8}" type="presParOf" srcId="{91E78FEB-0A25-4AFD-842D-100F20B9177B}" destId="{6D8B4DC9-1D58-4916-88A0-704FF828B9D5}" srcOrd="10" destOrd="0" presId="urn:microsoft.com/office/officeart/2009/3/layout/RandomtoResultProcess"/>
    <dgm:cxn modelId="{FFEC7A4F-7811-4A46-8FD8-F9865A703065}" type="presParOf" srcId="{91E78FEB-0A25-4AFD-842D-100F20B9177B}" destId="{DB925D72-5EEE-42CF-BC98-24B81B15D529}" srcOrd="11" destOrd="0" presId="urn:microsoft.com/office/officeart/2009/3/layout/RandomtoResultProcess"/>
    <dgm:cxn modelId="{31682FE3-D03C-4C37-A1A8-3F4B6D5443FF}" type="presParOf" srcId="{91E78FEB-0A25-4AFD-842D-100F20B9177B}" destId="{46BB39F2-CF61-41F1-8416-73745ED14D45}" srcOrd="12" destOrd="0" presId="urn:microsoft.com/office/officeart/2009/3/layout/RandomtoResultProcess"/>
    <dgm:cxn modelId="{1DE511D5-BD23-45B4-913B-BB61D5FA21D6}" type="presParOf" srcId="{91E78FEB-0A25-4AFD-842D-100F20B9177B}" destId="{6A3FB081-4FBE-411F-8711-F065CDF424EF}" srcOrd="13" destOrd="0" presId="urn:microsoft.com/office/officeart/2009/3/layout/RandomtoResultProcess"/>
    <dgm:cxn modelId="{B58A0552-6F38-466A-8AEE-1C49F6F62ED1}" type="presParOf" srcId="{91E78FEB-0A25-4AFD-842D-100F20B9177B}" destId="{54AAD6C0-FCA8-4E97-B3EF-85815836A368}" srcOrd="14" destOrd="0" presId="urn:microsoft.com/office/officeart/2009/3/layout/RandomtoResultProcess"/>
    <dgm:cxn modelId="{8BB874A2-131D-4097-90BC-63A2DE891E96}" type="presParOf" srcId="{91E78FEB-0A25-4AFD-842D-100F20B9177B}" destId="{BAEAEC8E-13CA-417F-9500-60C0A3708D4F}" srcOrd="15" destOrd="0" presId="urn:microsoft.com/office/officeart/2009/3/layout/RandomtoResultProcess"/>
    <dgm:cxn modelId="{C3B87229-E826-4395-AD00-7CB9B8641EFF}" type="presParOf" srcId="{91E78FEB-0A25-4AFD-842D-100F20B9177B}" destId="{81CE9C95-6310-4899-8665-AD54F9DF7B1A}" srcOrd="16" destOrd="0" presId="urn:microsoft.com/office/officeart/2009/3/layout/RandomtoResultProcess"/>
    <dgm:cxn modelId="{6A1C684E-EEC9-4391-AE6F-0F9F0722E8C4}" type="presParOf" srcId="{91E78FEB-0A25-4AFD-842D-100F20B9177B}" destId="{C8494E4E-C1FB-4323-A505-37AC08F8E5B9}" srcOrd="17" destOrd="0" presId="urn:microsoft.com/office/officeart/2009/3/layout/RandomtoResultProcess"/>
    <dgm:cxn modelId="{108B3D60-7333-46E6-A4E0-3FAAD2C42FF7}" type="presParOf" srcId="{91E78FEB-0A25-4AFD-842D-100F20B9177B}" destId="{67A4C689-3269-4037-9E71-509B4EF2DC3E}" srcOrd="18" destOrd="0" presId="urn:microsoft.com/office/officeart/2009/3/layout/RandomtoResultProcess"/>
    <dgm:cxn modelId="{E43AE2A4-56A1-4079-91D3-15D41C59F667}" type="presParOf" srcId="{57F2C465-A4D2-4471-9937-18BFDDEA0BC7}" destId="{F814D53E-B06E-4F99-B7B7-38986C517A25}" srcOrd="1" destOrd="0" presId="urn:microsoft.com/office/officeart/2009/3/layout/RandomtoResultProcess"/>
    <dgm:cxn modelId="{72F20EE4-016B-4280-85F5-756930C12348}" type="presParOf" srcId="{F814D53E-B06E-4F99-B7B7-38986C517A25}" destId="{84F8342A-047E-442D-9C07-0696AFD7CBD7}" srcOrd="0" destOrd="0" presId="urn:microsoft.com/office/officeart/2009/3/layout/RandomtoResultProcess"/>
    <dgm:cxn modelId="{374C6E5E-49D4-49C1-83E0-5DA2D84A85BA}" type="presParOf" srcId="{F814D53E-B06E-4F99-B7B7-38986C517A25}" destId="{4F587AD2-73F0-4313-B0EF-C329BDB7180B}" srcOrd="1" destOrd="0" presId="urn:microsoft.com/office/officeart/2009/3/layout/RandomtoResultProcess"/>
    <dgm:cxn modelId="{5C420661-A030-4751-9B1A-F50A91EFBF82}" type="presParOf" srcId="{57F2C465-A4D2-4471-9937-18BFDDEA0BC7}" destId="{5AB8FCF9-0E21-4C7E-B9AF-E909E421AA9B}" srcOrd="2" destOrd="0" presId="urn:microsoft.com/office/officeart/2009/3/layout/RandomtoResultProcess"/>
    <dgm:cxn modelId="{3E5D8BB0-AD00-4900-8C05-FEB5FC2080B8}" type="presParOf" srcId="{57F2C465-A4D2-4471-9937-18BFDDEA0BC7}" destId="{D092EB30-157B-48DA-8976-CBB1AE8D7BD9}" srcOrd="3" destOrd="0" presId="urn:microsoft.com/office/officeart/2009/3/layout/RandomtoResultProcess"/>
    <dgm:cxn modelId="{2AE0883E-E03F-4EE5-AAF4-610F115E2923}" type="presParOf" srcId="{D092EB30-157B-48DA-8976-CBB1AE8D7BD9}" destId="{74F43043-2CBA-4918-82F7-21F6282F4799}" srcOrd="0" destOrd="0" presId="urn:microsoft.com/office/officeart/2009/3/layout/RandomtoResultProcess"/>
    <dgm:cxn modelId="{6C742A89-FC29-4501-B7A1-5D29D2285D90}" type="presParOf" srcId="{D092EB30-157B-48DA-8976-CBB1AE8D7BD9}" destId="{E6ECE906-E8CE-4BBD-B498-EA9435FEECC9}" srcOrd="1" destOrd="0" presId="urn:microsoft.com/office/officeart/2009/3/layout/RandomtoResultProcess"/>
    <dgm:cxn modelId="{C1705DF6-D16A-4E95-ABF1-C0FE0E7742AF}" type="presParOf" srcId="{57F2C465-A4D2-4471-9937-18BFDDEA0BC7}" destId="{2DAD1BBC-F749-42F6-AC4F-9E81E45644E1}" srcOrd="4" destOrd="0" presId="urn:microsoft.com/office/officeart/2009/3/layout/RandomtoResultProcess"/>
    <dgm:cxn modelId="{9B59552C-759A-43BA-9C7D-098E0F88CD93}" type="presParOf" srcId="{2DAD1BBC-F749-42F6-AC4F-9E81E45644E1}" destId="{B9CC3FDE-95CC-432E-B422-312FED5A36FF}" srcOrd="0" destOrd="0" presId="urn:microsoft.com/office/officeart/2009/3/layout/RandomtoResultProcess"/>
    <dgm:cxn modelId="{18AD4AB3-8E99-4737-99BF-3ACBAF23A1CD}" type="presParOf" srcId="{2DAD1BBC-F749-42F6-AC4F-9E81E45644E1}" destId="{19926847-2745-4007-B273-D493FCA81AAA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B24531-28E8-4890-8779-F0B78F332B07}">
      <dsp:nvSpPr>
        <dsp:cNvPr id="0" name=""/>
        <dsp:cNvSpPr/>
      </dsp:nvSpPr>
      <dsp:spPr>
        <a:xfrm>
          <a:off x="188320" y="1713031"/>
          <a:ext cx="2726419" cy="8984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ДЯКУЮ ЗА УВАГУ</a:t>
          </a:r>
          <a:endParaRPr lang="ru-RU" sz="2900" kern="1200" dirty="0"/>
        </a:p>
      </dsp:txBody>
      <dsp:txXfrm>
        <a:off x="188320" y="1713031"/>
        <a:ext cx="2726419" cy="898479"/>
      </dsp:txXfrm>
    </dsp:sp>
    <dsp:sp modelId="{576B0D38-AC30-4468-B174-49171A7BD794}">
      <dsp:nvSpPr>
        <dsp:cNvPr id="0" name=""/>
        <dsp:cNvSpPr/>
      </dsp:nvSpPr>
      <dsp:spPr>
        <a:xfrm>
          <a:off x="185221" y="1439769"/>
          <a:ext cx="216874" cy="216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444742-4525-4E23-B65F-525D931816C8}">
      <dsp:nvSpPr>
        <dsp:cNvPr id="0" name=""/>
        <dsp:cNvSpPr/>
      </dsp:nvSpPr>
      <dsp:spPr>
        <a:xfrm>
          <a:off x="337033" y="1136145"/>
          <a:ext cx="216874" cy="216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21B6F-1013-4C48-95A7-CD287FE73D6A}">
      <dsp:nvSpPr>
        <dsp:cNvPr id="0" name=""/>
        <dsp:cNvSpPr/>
      </dsp:nvSpPr>
      <dsp:spPr>
        <a:xfrm>
          <a:off x="701382" y="1196870"/>
          <a:ext cx="340802" cy="3408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06F59-54D1-4D44-9D4D-0357B272C39B}">
      <dsp:nvSpPr>
        <dsp:cNvPr id="0" name=""/>
        <dsp:cNvSpPr/>
      </dsp:nvSpPr>
      <dsp:spPr>
        <a:xfrm>
          <a:off x="1005006" y="862884"/>
          <a:ext cx="216874" cy="216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106D04-FC39-4962-8155-4E5B34F8D0B4}">
      <dsp:nvSpPr>
        <dsp:cNvPr id="0" name=""/>
        <dsp:cNvSpPr/>
      </dsp:nvSpPr>
      <dsp:spPr>
        <a:xfrm>
          <a:off x="1399717" y="741434"/>
          <a:ext cx="216874" cy="216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14AE9F-96B5-4772-A05E-2E1696B438C1}">
      <dsp:nvSpPr>
        <dsp:cNvPr id="0" name=""/>
        <dsp:cNvSpPr/>
      </dsp:nvSpPr>
      <dsp:spPr>
        <a:xfrm>
          <a:off x="1885516" y="953971"/>
          <a:ext cx="216874" cy="216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79D3E-0CDA-4A71-848D-D2FEF75D23C0}">
      <dsp:nvSpPr>
        <dsp:cNvPr id="0" name=""/>
        <dsp:cNvSpPr/>
      </dsp:nvSpPr>
      <dsp:spPr>
        <a:xfrm>
          <a:off x="2189140" y="1105783"/>
          <a:ext cx="340802" cy="3408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1058CA-8DCC-44AA-93F6-FA756042C14F}">
      <dsp:nvSpPr>
        <dsp:cNvPr id="0" name=""/>
        <dsp:cNvSpPr/>
      </dsp:nvSpPr>
      <dsp:spPr>
        <a:xfrm>
          <a:off x="2614213" y="1439769"/>
          <a:ext cx="216874" cy="216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FCF4F1-58EF-4FFA-A946-F2CBE3B3D7F2}">
      <dsp:nvSpPr>
        <dsp:cNvPr id="0" name=""/>
        <dsp:cNvSpPr/>
      </dsp:nvSpPr>
      <dsp:spPr>
        <a:xfrm>
          <a:off x="2796388" y="1773756"/>
          <a:ext cx="216874" cy="216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8B4DC9-1D58-4916-88A0-704FF828B9D5}">
      <dsp:nvSpPr>
        <dsp:cNvPr id="0" name=""/>
        <dsp:cNvSpPr/>
      </dsp:nvSpPr>
      <dsp:spPr>
        <a:xfrm>
          <a:off x="1217543" y="1136145"/>
          <a:ext cx="557676" cy="5576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925D72-5EEE-42CF-BC98-24B81B15D529}">
      <dsp:nvSpPr>
        <dsp:cNvPr id="0" name=""/>
        <dsp:cNvSpPr/>
      </dsp:nvSpPr>
      <dsp:spPr>
        <a:xfrm>
          <a:off x="33409" y="2289916"/>
          <a:ext cx="216874" cy="216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BB39F2-CF61-41F1-8416-73745ED14D45}">
      <dsp:nvSpPr>
        <dsp:cNvPr id="0" name=""/>
        <dsp:cNvSpPr/>
      </dsp:nvSpPr>
      <dsp:spPr>
        <a:xfrm>
          <a:off x="215584" y="2563178"/>
          <a:ext cx="340802" cy="3408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3FB081-4FBE-411F-8711-F065CDF424EF}">
      <dsp:nvSpPr>
        <dsp:cNvPr id="0" name=""/>
        <dsp:cNvSpPr/>
      </dsp:nvSpPr>
      <dsp:spPr>
        <a:xfrm>
          <a:off x="671020" y="2806077"/>
          <a:ext cx="495712" cy="4957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AAD6C0-FCA8-4E97-B3EF-85815836A368}">
      <dsp:nvSpPr>
        <dsp:cNvPr id="0" name=""/>
        <dsp:cNvSpPr/>
      </dsp:nvSpPr>
      <dsp:spPr>
        <a:xfrm>
          <a:off x="1308630" y="3200788"/>
          <a:ext cx="216874" cy="216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EAEC8E-13CA-417F-9500-60C0A3708D4F}">
      <dsp:nvSpPr>
        <dsp:cNvPr id="0" name=""/>
        <dsp:cNvSpPr/>
      </dsp:nvSpPr>
      <dsp:spPr>
        <a:xfrm>
          <a:off x="1430080" y="2806077"/>
          <a:ext cx="340802" cy="3408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CE9C95-6310-4899-8665-AD54F9DF7B1A}">
      <dsp:nvSpPr>
        <dsp:cNvPr id="0" name=""/>
        <dsp:cNvSpPr/>
      </dsp:nvSpPr>
      <dsp:spPr>
        <a:xfrm>
          <a:off x="1733704" y="3231151"/>
          <a:ext cx="216874" cy="216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494E4E-C1FB-4323-A505-37AC08F8E5B9}">
      <dsp:nvSpPr>
        <dsp:cNvPr id="0" name=""/>
        <dsp:cNvSpPr/>
      </dsp:nvSpPr>
      <dsp:spPr>
        <a:xfrm>
          <a:off x="2006965" y="2745352"/>
          <a:ext cx="495712" cy="4957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A4C689-3269-4037-9E71-509B4EF2DC3E}">
      <dsp:nvSpPr>
        <dsp:cNvPr id="0" name=""/>
        <dsp:cNvSpPr/>
      </dsp:nvSpPr>
      <dsp:spPr>
        <a:xfrm>
          <a:off x="2674938" y="2623903"/>
          <a:ext cx="340802" cy="3408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F8342A-047E-442D-9C07-0696AFD7CBD7}">
      <dsp:nvSpPr>
        <dsp:cNvPr id="0" name=""/>
        <dsp:cNvSpPr/>
      </dsp:nvSpPr>
      <dsp:spPr>
        <a:xfrm>
          <a:off x="3015740" y="1196365"/>
          <a:ext cx="1000888" cy="1910804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43043-2CBA-4918-82F7-21F6282F4799}">
      <dsp:nvSpPr>
        <dsp:cNvPr id="0" name=""/>
        <dsp:cNvSpPr/>
      </dsp:nvSpPr>
      <dsp:spPr>
        <a:xfrm>
          <a:off x="3834649" y="1196365"/>
          <a:ext cx="1000888" cy="1910804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CC3FDE-95CC-432E-B422-312FED5A36FF}">
      <dsp:nvSpPr>
        <dsp:cNvPr id="0" name=""/>
        <dsp:cNvSpPr/>
      </dsp:nvSpPr>
      <dsp:spPr>
        <a:xfrm>
          <a:off x="4944725" y="1038452"/>
          <a:ext cx="2320240" cy="2320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ДО ЗУСТРІЧІ!</a:t>
          </a:r>
          <a:endParaRPr lang="ru-RU" sz="2900" kern="1200" dirty="0"/>
        </a:p>
      </dsp:txBody>
      <dsp:txXfrm>
        <a:off x="5284516" y="1378243"/>
        <a:ext cx="1640658" cy="1640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D96F386-F663-4E33-A040-3FC59818E156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E2A4929-BCD4-461E-9DD7-033DC32B259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185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F386-F663-4E33-A040-3FC59818E156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4929-BCD4-461E-9DD7-033DC32B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8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F386-F663-4E33-A040-3FC59818E156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4929-BCD4-461E-9DD7-033DC32B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64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F386-F663-4E33-A040-3FC59818E156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4929-BCD4-461E-9DD7-033DC32B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0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D96F386-F663-4E33-A040-3FC59818E156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E2A4929-BCD4-461E-9DD7-033DC32B259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039256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F386-F663-4E33-A040-3FC59818E156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4929-BCD4-461E-9DD7-033DC32B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772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F386-F663-4E33-A040-3FC59818E156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4929-BCD4-461E-9DD7-033DC32B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161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F386-F663-4E33-A040-3FC59818E156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4929-BCD4-461E-9DD7-033DC32B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4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F386-F663-4E33-A040-3FC59818E156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4929-BCD4-461E-9DD7-033DC32B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9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D96F386-F663-4E33-A040-3FC59818E156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E2A4929-BCD4-461E-9DD7-033DC32B25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18070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D96F386-F663-4E33-A040-3FC59818E156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E2A4929-BCD4-461E-9DD7-033DC32B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6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D96F386-F663-4E33-A040-3FC59818E156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E2A4929-BCD4-461E-9DD7-033DC32B259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226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0799" y="1098388"/>
            <a:ext cx="9882909" cy="4880808"/>
          </a:xfrm>
        </p:spPr>
        <p:txBody>
          <a:bodyPr/>
          <a:lstStyle/>
          <a:p>
            <a:r>
              <a:rPr lang="uk-UA" sz="3600" dirty="0" smtClean="0"/>
              <a:t>ОРГАНІЗАЦІЯ ДЕРЖАВНОГО ФІНАНСОВОГО КОНТРОЛЮ</a:t>
            </a:r>
            <a:endParaRPr lang="en-US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 smtClean="0"/>
              <a:t>Міняйло Вікторія Петрівна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98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200000"/>
              </a:lnSpc>
            </a:pPr>
            <a:r>
              <a:rPr lang="ru-RU" dirty="0"/>
              <a:t>Метою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є </a:t>
            </a:r>
            <a:r>
              <a:rPr lang="ru-RU" dirty="0" err="1"/>
              <a:t>ознайомлення</a:t>
            </a:r>
            <a:r>
              <a:rPr lang="ru-RU" dirty="0"/>
              <a:t> та </a:t>
            </a:r>
            <a:r>
              <a:rPr lang="ru-RU" dirty="0" err="1"/>
              <a:t>оволодіння</a:t>
            </a:r>
            <a:r>
              <a:rPr lang="ru-RU" dirty="0"/>
              <a:t> студентами </a:t>
            </a:r>
            <a:r>
              <a:rPr lang="ru-RU" dirty="0" err="1"/>
              <a:t>теоретичними</a:t>
            </a:r>
            <a:r>
              <a:rPr lang="ru-RU" dirty="0"/>
              <a:t> </a:t>
            </a:r>
            <a:r>
              <a:rPr lang="ru-RU" dirty="0" err="1"/>
              <a:t>знаннями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державного </a:t>
            </a:r>
            <a:r>
              <a:rPr lang="ru-RU" dirty="0" err="1"/>
              <a:t>фінансового</a:t>
            </a:r>
            <a:r>
              <a:rPr lang="ru-RU" dirty="0"/>
              <a:t> контролю, </a:t>
            </a:r>
            <a:r>
              <a:rPr lang="ru-RU" dirty="0" err="1"/>
              <a:t>застосування</a:t>
            </a:r>
            <a:r>
              <a:rPr lang="ru-RU" dirty="0"/>
              <a:t> на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організаційних</a:t>
            </a:r>
            <a:r>
              <a:rPr lang="ru-RU" dirty="0"/>
              <a:t> форм та </a:t>
            </a:r>
            <a:r>
              <a:rPr lang="ru-RU" dirty="0" err="1"/>
              <a:t>методів</a:t>
            </a:r>
            <a:r>
              <a:rPr lang="ru-RU" dirty="0"/>
              <a:t> контролю для </a:t>
            </a:r>
            <a:r>
              <a:rPr lang="ru-RU" dirty="0" err="1"/>
              <a:t>вивчення</a:t>
            </a:r>
            <a:r>
              <a:rPr lang="ru-RU" dirty="0"/>
              <a:t>, </a:t>
            </a:r>
            <a:r>
              <a:rPr lang="ru-RU" dirty="0" err="1"/>
              <a:t>попередження</a:t>
            </a:r>
            <a:r>
              <a:rPr lang="ru-RU" dirty="0"/>
              <a:t>,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і </a:t>
            </a:r>
            <a:r>
              <a:rPr lang="ru-RU" dirty="0" err="1"/>
              <a:t>недоліків</a:t>
            </a:r>
            <a:r>
              <a:rPr lang="ru-RU" dirty="0"/>
              <a:t> </a:t>
            </a:r>
            <a:r>
              <a:rPr lang="ru-RU" dirty="0" err="1"/>
              <a:t>адміністративного</a:t>
            </a:r>
            <a:r>
              <a:rPr lang="ru-RU" dirty="0"/>
              <a:t>, нормативно-правового та </a:t>
            </a:r>
            <a:r>
              <a:rPr lang="ru-RU" dirty="0" err="1"/>
              <a:t>фінансового</a:t>
            </a:r>
            <a:r>
              <a:rPr lang="ru-RU" dirty="0"/>
              <a:t> характеру,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перешкоджають</a:t>
            </a:r>
            <a:r>
              <a:rPr lang="ru-RU" dirty="0"/>
              <a:t> </a:t>
            </a:r>
            <a:r>
              <a:rPr lang="ru-RU" dirty="0" err="1"/>
              <a:t>своєчасному</a:t>
            </a:r>
            <a:r>
              <a:rPr lang="ru-RU" dirty="0"/>
              <a:t> та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виконанню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державного </a:t>
            </a:r>
            <a:r>
              <a:rPr lang="ru-RU" dirty="0" err="1"/>
              <a:t>управління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3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ЗАВДАННЯ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i="1" dirty="0"/>
              <a:t>завданням дисципліни</a:t>
            </a:r>
            <a:r>
              <a:rPr lang="uk-UA" dirty="0"/>
              <a:t> є вивчення принципів організації та оволодіння методичними прийомами здійснення державного фінансового контролю (аудиту).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Завдання </a:t>
            </a:r>
            <a:r>
              <a:rPr lang="uk-UA" dirty="0"/>
              <a:t>дисципліни передбачають:</a:t>
            </a:r>
            <a:endParaRPr lang="en-US" dirty="0"/>
          </a:p>
          <a:p>
            <a:pPr lvl="0"/>
            <a:r>
              <a:rPr lang="uk-UA" dirty="0"/>
              <a:t>опанування організаційно-правовими засадами контрольно-аналітичної діяльності;</a:t>
            </a:r>
            <a:endParaRPr lang="en-US" dirty="0"/>
          </a:p>
          <a:p>
            <a:pPr lvl="0"/>
            <a:r>
              <a:rPr lang="uk-UA" dirty="0"/>
              <a:t>з’ясування місії і функцій органів, що здійснюють державний фінансовий контроль в секторі загального державного управління України; </a:t>
            </a:r>
            <a:endParaRPr lang="en-US" dirty="0"/>
          </a:p>
          <a:p>
            <a:pPr lvl="0"/>
            <a:r>
              <a:rPr lang="uk-UA" dirty="0"/>
              <a:t>поєднання теоретичних знань з організації державного фінансового контролю з практичними навичками в контрольно-аналітичній сфері;</a:t>
            </a:r>
            <a:endParaRPr lang="en-US" dirty="0"/>
          </a:p>
          <a:p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набутих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та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розв’язку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контрольних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в </a:t>
            </a:r>
            <a:r>
              <a:rPr lang="ru-RU" dirty="0" err="1"/>
              <a:t>установах</a:t>
            </a:r>
            <a:r>
              <a:rPr lang="ru-RU" dirty="0"/>
              <a:t>, </a:t>
            </a:r>
            <a:r>
              <a:rPr lang="ru-RU" dirty="0" err="1"/>
              <a:t>організаціях</a:t>
            </a:r>
            <a:r>
              <a:rPr lang="ru-RU" dirty="0"/>
              <a:t> та </a:t>
            </a:r>
            <a:r>
              <a:rPr lang="ru-RU" dirty="0" err="1"/>
              <a:t>підприємствах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73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ЗМІСТ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Теоретичні </a:t>
            </a:r>
            <a:r>
              <a:rPr lang="uk-UA" dirty="0"/>
              <a:t>засади державного фінансового контролю. </a:t>
            </a:r>
            <a:endParaRPr lang="uk-UA" dirty="0" smtClean="0"/>
          </a:p>
          <a:p>
            <a:r>
              <a:rPr lang="uk-UA" dirty="0" smtClean="0"/>
              <a:t>Організація </a:t>
            </a:r>
            <a:r>
              <a:rPr lang="uk-UA" dirty="0"/>
              <a:t>та планування державного фінансового контролю. </a:t>
            </a:r>
            <a:endParaRPr lang="uk-UA" dirty="0" smtClean="0"/>
          </a:p>
          <a:p>
            <a:r>
              <a:rPr lang="uk-UA" dirty="0" smtClean="0"/>
              <a:t>Особливості </a:t>
            </a:r>
            <a:r>
              <a:rPr lang="uk-UA" dirty="0"/>
              <a:t>організації та планування роботи Рахункової </a:t>
            </a:r>
            <a:r>
              <a:rPr lang="uk-UA" dirty="0" smtClean="0"/>
              <a:t>палати. </a:t>
            </a:r>
          </a:p>
          <a:p>
            <a:r>
              <a:rPr lang="uk-UA" dirty="0" smtClean="0"/>
              <a:t>Організація </a:t>
            </a:r>
            <a:r>
              <a:rPr lang="uk-UA" dirty="0"/>
              <a:t>та планування діяльності Державної аудиторської служби України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Особливості організації та планування діяльності Державної казначейської служби України. </a:t>
            </a:r>
            <a:endParaRPr lang="uk-UA" dirty="0" smtClean="0"/>
          </a:p>
          <a:p>
            <a:r>
              <a:rPr lang="uk-UA" dirty="0" smtClean="0"/>
              <a:t>Особливості </a:t>
            </a:r>
            <a:r>
              <a:rPr lang="uk-UA" dirty="0"/>
              <a:t>організації та планування діяльності органів податкової та митної служби. </a:t>
            </a:r>
            <a:endParaRPr lang="uk-UA" dirty="0" smtClean="0"/>
          </a:p>
          <a:p>
            <a:r>
              <a:rPr lang="uk-UA" dirty="0" smtClean="0"/>
              <a:t>Особливості </a:t>
            </a:r>
            <a:r>
              <a:rPr lang="uk-UA" dirty="0"/>
              <a:t>організації та планування валютного та грошово-кредитного контролю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Особливості організації та планування роботи Пенсійного фонду та Фонду соціального страхування. </a:t>
            </a:r>
            <a:endParaRPr lang="uk-UA" dirty="0" smtClean="0"/>
          </a:p>
          <a:p>
            <a:r>
              <a:rPr lang="uk-UA" dirty="0" smtClean="0"/>
              <a:t>Організація </a:t>
            </a:r>
            <a:r>
              <a:rPr lang="uk-UA" dirty="0"/>
              <a:t>та планування роботи Державної служби фінансового моніторингу (</a:t>
            </a:r>
            <a:r>
              <a:rPr lang="uk-UA" dirty="0" err="1"/>
              <a:t>Держфінмоніторингу</a:t>
            </a:r>
            <a:r>
              <a:rPr lang="uk-UA" dirty="0"/>
              <a:t>). </a:t>
            </a:r>
            <a:endParaRPr lang="uk-UA" dirty="0" smtClean="0"/>
          </a:p>
          <a:p>
            <a:r>
              <a:rPr lang="uk-UA" dirty="0" smtClean="0"/>
              <a:t>Порядок </a:t>
            </a:r>
            <a:r>
              <a:rPr lang="uk-UA" dirty="0"/>
              <a:t>узагальнення та реалізації результатів роботи органів державного фінансового контролю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Організація взаємодії органів державного фінансового контролю. </a:t>
            </a:r>
            <a:endParaRPr lang="uk-UA" dirty="0" smtClean="0"/>
          </a:p>
          <a:p>
            <a:r>
              <a:rPr lang="uk-UA" dirty="0" smtClean="0"/>
              <a:t>Організація </a:t>
            </a:r>
            <a:r>
              <a:rPr lang="uk-UA" dirty="0"/>
              <a:t>системи управління ризиками в контролі.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42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68924589"/>
              </p:ext>
            </p:extLst>
          </p:nvPr>
        </p:nvGraphicFramePr>
        <p:xfrm>
          <a:off x="2392218" y="1334270"/>
          <a:ext cx="7407564" cy="4189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866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7</TotalTime>
  <Words>259</Words>
  <Application>Microsoft Office PowerPoint</Application>
  <PresentationFormat>Широкоэкранный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Corbel</vt:lpstr>
      <vt:lpstr>Gill Sans MT</vt:lpstr>
      <vt:lpstr>Impact</vt:lpstr>
      <vt:lpstr>Badge</vt:lpstr>
      <vt:lpstr>ОРГАНІЗАЦІЯ ДЕРЖАВНОГО ФІНАНСОВОГО КОНТРОЛЮ</vt:lpstr>
      <vt:lpstr>МЕТА</vt:lpstr>
      <vt:lpstr>ЗАВДАННЯ</vt:lpstr>
      <vt:lpstr>ЗМІСТ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2021-02-14T17:05:57Z</dcterms:created>
  <dcterms:modified xsi:type="dcterms:W3CDTF">2021-02-14T17:13:18Z</dcterms:modified>
</cp:coreProperties>
</file>